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tags/tag3.xml" ContentType="application/vnd.openxmlformats-officedocument.presentationml.tags+xml"/>
  <Override PartName="/ppt/notesSlides/notesSlide2.xml" ContentType="application/vnd.openxmlformats-officedocument.presentationml.notesSlide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3"/>
  </p:notesMasterIdLst>
  <p:handoutMasterIdLst>
    <p:handoutMasterId r:id="rId24"/>
  </p:handoutMasterIdLst>
  <p:sldIdLst>
    <p:sldId id="661" r:id="rId2"/>
    <p:sldId id="572" r:id="rId3"/>
    <p:sldId id="256" r:id="rId4"/>
    <p:sldId id="511" r:id="rId5"/>
    <p:sldId id="514" r:id="rId6"/>
    <p:sldId id="622" r:id="rId7"/>
    <p:sldId id="515" r:id="rId8"/>
    <p:sldId id="623" r:id="rId9"/>
    <p:sldId id="517" r:id="rId10"/>
    <p:sldId id="624" r:id="rId11"/>
    <p:sldId id="526" r:id="rId12"/>
    <p:sldId id="527" r:id="rId13"/>
    <p:sldId id="528" r:id="rId14"/>
    <p:sldId id="529" r:id="rId15"/>
    <p:sldId id="530" r:id="rId16"/>
    <p:sldId id="649" r:id="rId17"/>
    <p:sldId id="662" r:id="rId18"/>
    <p:sldId id="663" r:id="rId19"/>
    <p:sldId id="664" r:id="rId20"/>
    <p:sldId id="665" r:id="rId21"/>
    <p:sldId id="666" r:id="rId22"/>
  </p:sldIdLst>
  <p:sldSz cx="12190413" cy="6858000"/>
  <p:notesSz cx="6858000" cy="9144000"/>
  <p:custDataLst>
    <p:tags r:id="rId25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默认节" id="{6DE557A1-9FC9-46DE-85E4-17ED83668E08}">
          <p14:sldIdLst>
            <p14:sldId id="661"/>
            <p14:sldId id="572"/>
            <p14:sldId id="256"/>
            <p14:sldId id="511"/>
            <p14:sldId id="514"/>
            <p14:sldId id="622"/>
            <p14:sldId id="515"/>
            <p14:sldId id="623"/>
            <p14:sldId id="517"/>
            <p14:sldId id="624"/>
            <p14:sldId id="526"/>
            <p14:sldId id="527"/>
            <p14:sldId id="528"/>
            <p14:sldId id="529"/>
            <p14:sldId id="530"/>
            <p14:sldId id="649"/>
            <p14:sldId id="662"/>
            <p14:sldId id="663"/>
            <p14:sldId id="664"/>
            <p14:sldId id="665"/>
            <p14:sldId id="666"/>
          </p14:sldIdLst>
        </p14:section>
      </p14:section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xiao" initials="x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  <p:ext uri="{1BD7E111-0CB8-44D6-8891-C1BB2F81B7CC}">
      <p1710:readonlyRecommended xmlns:p1710="http://schemas.microsoft.com/office/powerpoint/2017/10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434"/>
  </p:normalViewPr>
  <p:slideViewPr>
    <p:cSldViewPr showGuides="1">
      <p:cViewPr varScale="1">
        <p:scale>
          <a:sx n="108" d="100"/>
          <a:sy n="108" d="100"/>
        </p:scale>
        <p:origin x="-636" y="-78"/>
      </p:cViewPr>
      <p:guideLst>
        <p:guide orient="horz" pos="2269"/>
        <p:guide pos="3857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1999" cy="71999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commentAuthors" Target="commentAuthor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fontAlgn="auto"/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fontAlgn="auto"/>
            <a:fld id="{BFCF405C-F018-4744-BF3A-61A57E5979B3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  <a:t>2021/6/13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fontAlgn="auto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fontAlgn="auto"/>
            <a:fld id="{A480B1C5-A637-4865-8298-C5DA39476C11}" type="slidenum">
              <a:rPr lang="zh-CN" altLang="en-US" strike="noStrike" noProof="1" smtClean="0">
                <a:latin typeface="+mn-lt"/>
                <a:ea typeface="+mn-ea"/>
                <a:cs typeface="+mn-cs"/>
              </a:rPr>
              <a:t>‹#›</a:t>
            </a:fld>
            <a:endParaRPr lang="zh-CN" altLang="en-US" strike="noStrike" noProof="1"/>
          </a:p>
        </p:txBody>
      </p:sp>
    </p:spTree>
    <p:extLst>
      <p:ext uri="{BB962C8B-B14F-4D97-AF65-F5344CB8AC3E}">
        <p14:creationId xmlns:p14="http://schemas.microsoft.com/office/powerpoint/2010/main" val="171634855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fontAlgn="auto"/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fontAlgn="auto"/>
            <a:fld id="{056C4B4A-9E40-4340-885D-8BFCE69C445A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  <a:t>2021/6/13</a:t>
            </a:fld>
            <a:endParaRPr lang="zh-CN" altLang="en-US" strike="noStrike" noProof="1"/>
          </a:p>
        </p:txBody>
      </p:sp>
      <p:sp>
        <p:nvSpPr>
          <p:cNvPr id="12292" name="幻灯片图像占位符 3"/>
          <p:cNvSpPr>
            <a:spLocks noGrp="1" noRot="1" noChangeAspect="1"/>
          </p:cNvSpPr>
          <p:nvPr>
            <p:ph type="sldImg" idx="6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2293" name="备注占位符 4"/>
          <p:cNvSpPr>
            <a:spLocks noGrp="1"/>
          </p:cNvSpPr>
          <p:nvPr>
            <p:ph type="body" sz="quarter" idx="7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 indent="0"/>
            <a:r>
              <a:rPr lang="zh-CN" altLang="en-US"/>
              <a:t>第二级</a:t>
            </a:r>
          </a:p>
          <a:p>
            <a:pPr lvl="2" indent="0"/>
            <a:r>
              <a:rPr lang="zh-CN" altLang="en-US"/>
              <a:t>第三级</a:t>
            </a:r>
          </a:p>
          <a:p>
            <a:pPr lvl="3" indent="0"/>
            <a:r>
              <a:rPr lang="zh-CN" altLang="en-US"/>
              <a:t>第四级</a:t>
            </a:r>
          </a:p>
          <a:p>
            <a:pPr lvl="4" indent="0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fontAlgn="auto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fontAlgn="auto"/>
            <a:fld id="{1140987F-6F2F-40F3-A410-499DD921CA4B}" type="slidenum">
              <a:rPr lang="zh-CN" altLang="en-US" strike="noStrike" noProof="1" smtClean="0">
                <a:latin typeface="+mn-lt"/>
                <a:ea typeface="+mn-ea"/>
                <a:cs typeface="+mn-cs"/>
              </a:rPr>
              <a:t>‹#›</a:t>
            </a:fld>
            <a:endParaRPr lang="zh-CN" altLang="en-US" strike="noStrike" noProof="1"/>
          </a:p>
        </p:txBody>
      </p:sp>
    </p:spTree>
    <p:extLst>
      <p:ext uri="{BB962C8B-B14F-4D97-AF65-F5344CB8AC3E}">
        <p14:creationId xmlns:p14="http://schemas.microsoft.com/office/powerpoint/2010/main" val="3836553126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幻灯片图像占位符 1"/>
          <p:cNvSpPr>
            <a:spLocks noGrp="1" noRot="1" noChangeAspect="1"/>
          </p:cNvSpPr>
          <p:nvPr>
            <p:ph type="sldImg" idx="4294967295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round/>
          </a:ln>
        </p:spPr>
      </p:sp>
      <p:sp>
        <p:nvSpPr>
          <p:cNvPr id="12290" name="文本占位符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miter lim="800000"/>
          </a:ln>
        </p:spPr>
        <p:txBody>
          <a:bodyPr vert="horz" lIns="91440" tIns="45720" rIns="91440" bIns="45720" anchor="t" anchorCtr="0"/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5pPr>
          </a:lstStyle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 idx="1"/>
          </p:nvPr>
        </p:nvSpPr>
        <p:spPr/>
        <p:txBody>
          <a:bodyPr vert="horz" lIns="91440" tIns="45720" rIns="91440" bIns="45720" anchor="t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封面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orient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orient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竖向侧栏版式"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orient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竖向侧栏版式"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orient="vert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竖向侧栏版式"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orient="vert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orient="vert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orient="vert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113" y="365125"/>
            <a:ext cx="10514505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113" y="1825625"/>
            <a:ext cx="10514505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113" y="6356350"/>
            <a:ext cx="2742914" cy="365125"/>
          </a:xfrm>
        </p:spPr>
        <p:txBody>
          <a:bodyPr/>
          <a:lstStyle/>
          <a:p>
            <a:fld id="{45A61DF0-C4A4-4DA9-87A1-DB1A3C5C94B8}" type="datetimeFigureOut">
              <a:rPr lang="zh-CN" altLang="en-US" smtClean="0"/>
              <a:t>2021/6/13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179" y="6356350"/>
            <a:ext cx="4114371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09703" y="6356350"/>
            <a:ext cx="2742914" cy="365125"/>
          </a:xfrm>
        </p:spPr>
        <p:txBody>
          <a:bodyPr/>
          <a:lstStyle/>
          <a:p>
            <a:fld id="{BDE8E485-00DC-4063-B6EA-323604CC0A9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wipe dir="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1"/>
          <p:cNvSpPr>
            <a:spLocks noGrp="1"/>
          </p:cNvSpPr>
          <p:nvPr>
            <p:ph type="ctrTitle"/>
          </p:nvPr>
        </p:nvSpPr>
        <p:spPr>
          <a:xfrm>
            <a:off x="911419" y="2260600"/>
            <a:ext cx="10363140" cy="1511299"/>
          </a:xfrm>
          <a:prstGeom prst="rect">
            <a:avLst/>
          </a:prstGeom>
        </p:spPr>
        <p:txBody>
          <a:bodyPr anchor="ctr"/>
          <a:lstStyle>
            <a:lvl1pPr>
              <a:defRPr sz="5335" b="1">
                <a:solidFill>
                  <a:schemeClr val="tx1"/>
                </a:solidFill>
                <a:latin typeface="+mj-lt"/>
              </a:defRPr>
            </a:lvl1pPr>
          </a:lstStyle>
          <a:p>
            <a:pPr fontAlgn="base"/>
            <a:r>
              <a:rPr lang="zh-CN" altLang="en-US" sz="5335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8" name="副标题 2"/>
          <p:cNvSpPr>
            <a:spLocks noGrp="1"/>
          </p:cNvSpPr>
          <p:nvPr>
            <p:ph type="subTitle" idx="1"/>
          </p:nvPr>
        </p:nvSpPr>
        <p:spPr>
          <a:xfrm>
            <a:off x="1828789" y="3886200"/>
            <a:ext cx="8534351" cy="886949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200" b="1">
                <a:solidFill>
                  <a:schemeClr val="tx1"/>
                </a:solidFill>
                <a:latin typeface="+mj-lt"/>
                <a:ea typeface="楷体_GB2312" panose="02010609030101010101" pitchFamily="49" charset="-122"/>
              </a:defRPr>
            </a:lvl1pPr>
            <a:lvl2pPr marL="609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8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696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656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16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fontAlgn="base"/>
            <a:r>
              <a:rPr lang="zh-CN" altLang="en-US" strike="noStrike" noProof="1"/>
              <a:t>单击此处编辑母版副标题样式</a:t>
            </a:r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-635" y="0"/>
            <a:ext cx="12191365" cy="2159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0" y="6713855"/>
            <a:ext cx="12190730" cy="179705"/>
          </a:xfrm>
          <a:prstGeom prst="rect">
            <a:avLst/>
          </a:prstGeom>
          <a:solidFill>
            <a:srgbClr val="411D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9" name="直接连接符 8"/>
          <p:cNvCxnSpPr/>
          <p:nvPr userDrawn="1"/>
        </p:nvCxnSpPr>
        <p:spPr>
          <a:xfrm>
            <a:off x="19050" y="265795"/>
            <a:ext cx="12192000" cy="0"/>
          </a:xfrm>
          <a:prstGeom prst="line">
            <a:avLst/>
          </a:prstGeom>
          <a:ln w="2857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 userDrawn="1"/>
        </p:nvCxnSpPr>
        <p:spPr>
          <a:xfrm>
            <a:off x="19050" y="6717395"/>
            <a:ext cx="12192000" cy="0"/>
          </a:xfrm>
          <a:prstGeom prst="line">
            <a:avLst/>
          </a:prstGeom>
          <a:ln w="2857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transition>
    <p:split orient="vert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9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7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3.em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15.png"/><Relationship Id="rId4" Type="http://schemas.openxmlformats.org/officeDocument/2006/relationships/image" Target="../media/image14.em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16.em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17.e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.vml"/><Relationship Id="rId4" Type="http://schemas.openxmlformats.org/officeDocument/2006/relationships/image" Target="../media/image18.em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.vml"/><Relationship Id="rId5" Type="http://schemas.openxmlformats.org/officeDocument/2006/relationships/image" Target="../media/image20.png"/><Relationship Id="rId4" Type="http://schemas.openxmlformats.org/officeDocument/2006/relationships/image" Target="../media/image19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3.xml"/><Relationship Id="rId4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4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wmf"/><Relationship Id="rId2" Type="http://schemas.openxmlformats.org/officeDocument/2006/relationships/image" Target="../media/image6.wmf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圆角矩形 3"/>
          <p:cNvSpPr/>
          <p:nvPr/>
        </p:nvSpPr>
        <p:spPr>
          <a:xfrm>
            <a:off x="1127275" y="2349015"/>
            <a:ext cx="9575526" cy="1346194"/>
          </a:xfrm>
          <a:prstGeom prst="roundRect">
            <a:avLst/>
          </a:prstGeom>
          <a:solidFill>
            <a:schemeClr val="accent5">
              <a:lumMod val="20000"/>
              <a:lumOff val="80000"/>
              <a:alpha val="84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30" tIns="45715" rIns="91430" bIns="45715" numCol="1" anchor="t" anchorCtr="0" compatLnSpc="1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/>
            <a:endParaRPr lang="zh-CN" altLang="en-US"/>
          </a:p>
        </p:txBody>
      </p:sp>
      <p:sp>
        <p:nvSpPr>
          <p:cNvPr id="11267" name="标题 1"/>
          <p:cNvSpPr>
            <a:spLocks noGrp="1"/>
          </p:cNvSpPr>
          <p:nvPr>
            <p:ph type="ctrTitle" idx="4294967295"/>
          </p:nvPr>
        </p:nvSpPr>
        <p:spPr>
          <a:xfrm>
            <a:off x="1775266" y="2171679"/>
            <a:ext cx="9185589" cy="170086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ctr" anchorCtr="0"/>
          <a:lstStyle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5800">
                <a:solidFill>
                  <a:schemeClr val="tx2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1pPr>
          </a:lstStyle>
          <a:p>
            <a:pPr lvl="0">
              <a:lnSpc>
                <a:spcPct val="120000"/>
              </a:lnSpc>
              <a:buClrTx/>
              <a:buFontTx/>
            </a:pPr>
            <a:r>
              <a:rPr lang="zh-CN" altLang="zh-CN" sz="48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黑体" panose="02010609060101010101" pitchFamily="49" charset="-122"/>
              </a:rPr>
              <a:t>第十一章 功和机械能 章末复习</a:t>
            </a:r>
          </a:p>
        </p:txBody>
      </p:sp>
      <p:sp>
        <p:nvSpPr>
          <p:cNvPr id="11268" name="文本框 1"/>
          <p:cNvSpPr/>
          <p:nvPr/>
        </p:nvSpPr>
        <p:spPr>
          <a:xfrm>
            <a:off x="2207260" y="405042"/>
            <a:ext cx="7631894" cy="58477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ctr"/>
            <a:r>
              <a:rPr lang="zh-CN" altLang="zh-CN" sz="3200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人教版初中物理八年级下册第十一章</a:t>
            </a:r>
          </a:p>
        </p:txBody>
      </p:sp>
    </p:spTree>
    <p:custDataLst>
      <p:tags r:id="rId1"/>
    </p:custDataLst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圆角矩形 42"/>
          <p:cNvSpPr/>
          <p:nvPr/>
        </p:nvSpPr>
        <p:spPr>
          <a:xfrm>
            <a:off x="343535" y="264160"/>
            <a:ext cx="10958830" cy="5892165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zh-CN" altLang="en-US" sz="2400" smtClean="0">
                <a:solidFill>
                  <a:schemeClr val="accent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注意</a:t>
            </a:r>
            <a:endParaRPr lang="en-US" altLang="zh-CN" sz="2400" smtClean="0">
              <a:solidFill>
                <a:schemeClr val="accent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endParaRPr lang="en-US" altLang="zh-CN" sz="2400" smtClean="0">
              <a:solidFill>
                <a:schemeClr val="accent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endParaRPr lang="en-US" altLang="zh-CN" sz="2400" smtClean="0">
              <a:solidFill>
                <a:schemeClr val="accent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endParaRPr lang="en-US" altLang="zh-CN" sz="2400" smtClean="0">
              <a:solidFill>
                <a:schemeClr val="accent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endParaRPr lang="en-US" altLang="zh-CN" sz="2400" smtClean="0">
              <a:solidFill>
                <a:schemeClr val="accent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endParaRPr lang="en-US" altLang="zh-CN" sz="2400" smtClean="0">
              <a:solidFill>
                <a:schemeClr val="tx1"/>
              </a:solidFill>
              <a:latin typeface="仿宋" panose="02010609060101010101" charset="-122"/>
              <a:ea typeface="仿宋" panose="02010609060101010101" charset="-122"/>
            </a:endParaRPr>
          </a:p>
          <a:p>
            <a:pPr>
              <a:lnSpc>
                <a:spcPct val="150000"/>
              </a:lnSpc>
            </a:pPr>
            <a:endParaRPr lang="en-US" altLang="zh-CN" sz="2400" smtClean="0">
              <a:solidFill>
                <a:schemeClr val="tx1"/>
              </a:solidFill>
              <a:latin typeface="仿宋" panose="02010609060101010101" charset="-122"/>
              <a:ea typeface="仿宋" panose="02010609060101010101" charset="-122"/>
            </a:endParaRPr>
          </a:p>
          <a:p>
            <a:pPr>
              <a:lnSpc>
                <a:spcPct val="150000"/>
              </a:lnSpc>
            </a:pPr>
            <a:endParaRPr lang="en-US" altLang="zh-CN" sz="2400" smtClean="0">
              <a:solidFill>
                <a:schemeClr val="tx1"/>
              </a:solidFill>
              <a:latin typeface="仿宋" panose="02010609060101010101" charset="-122"/>
              <a:ea typeface="仿宋" panose="02010609060101010101" charset="-122"/>
            </a:endParaRPr>
          </a:p>
          <a:p>
            <a:pPr>
              <a:lnSpc>
                <a:spcPct val="150000"/>
              </a:lnSpc>
            </a:pPr>
            <a:endParaRPr lang="en-US" altLang="zh-CN" sz="2400" smtClean="0">
              <a:solidFill>
                <a:schemeClr val="tx1"/>
              </a:solidFill>
              <a:latin typeface="仿宋" panose="02010609060101010101" charset="-122"/>
              <a:ea typeface="仿宋" panose="02010609060101010101" charset="-122"/>
            </a:endParaRPr>
          </a:p>
          <a:p>
            <a:pPr>
              <a:lnSpc>
                <a:spcPct val="150000"/>
              </a:lnSpc>
            </a:pPr>
            <a:endParaRPr lang="en-US" altLang="zh-CN" sz="2400" smtClean="0">
              <a:solidFill>
                <a:schemeClr val="tx1"/>
              </a:solidFill>
              <a:latin typeface="仿宋" panose="02010609060101010101" charset="-122"/>
              <a:ea typeface="仿宋" panose="02010609060101010101" charset="-122"/>
            </a:endParaRPr>
          </a:p>
        </p:txBody>
      </p:sp>
      <p:graphicFrame>
        <p:nvGraphicFramePr>
          <p:cNvPr id="53" name="表格 52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2032521" y="733252"/>
          <a:ext cx="7853083" cy="5232536"/>
        </p:xfrm>
        <a:graphic>
          <a:graphicData uri="http://schemas.openxmlformats.org/drawingml/2006/table">
            <a:tbl>
              <a:tblPr/>
              <a:tblGrid>
                <a:gridCol w="589857"/>
                <a:gridCol w="2540329"/>
                <a:gridCol w="4722897"/>
              </a:tblGrid>
              <a:tr h="522330">
                <a:tc gridSpan="3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ct val="0"/>
                        </a:spcAft>
                      </a:pPr>
                      <a:r>
                        <a:rPr lang="zh-CN" sz="1800" kern="100">
                          <a:solidFill>
                            <a:srgbClr val="000000"/>
                          </a:solidFill>
                          <a:latin typeface="仿宋" panose="02010609060101010101" charset="-122"/>
                          <a:ea typeface="仿宋" panose="02010609060101010101" charset="-122"/>
                          <a:cs typeface="Times New Roman" panose="02020603050405020304"/>
                        </a:rPr>
                        <a:t>常见的能量转化举例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/>
                </a:tc>
              </a:tr>
              <a:tr h="1362156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ct val="0"/>
                        </a:spcAft>
                      </a:pPr>
                      <a:r>
                        <a:rPr lang="zh-CN" altLang="en-US" sz="2000" kern="100" smtClean="0">
                          <a:solidFill>
                            <a:srgbClr val="000000"/>
                          </a:solidFill>
                          <a:latin typeface="仿宋" panose="02010609060101010101" charset="-122"/>
                          <a:ea typeface="仿宋" panose="02010609060101010101" charset="-122"/>
                          <a:cs typeface="Times New Roman" panose="02020603050405020304"/>
                        </a:rPr>
                        <a:t>滚摆</a:t>
                      </a:r>
                      <a:endParaRPr lang="en-US" sz="2000" kern="100">
                        <a:solidFill>
                          <a:srgbClr val="000000"/>
                        </a:solidFill>
                        <a:latin typeface="仿宋" panose="02010609060101010101" charset="-122"/>
                        <a:ea typeface="仿宋" panose="02010609060101010101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ct val="0"/>
                        </a:spcAft>
                      </a:pPr>
                      <a:endParaRPr lang="en-US" sz="1800" kern="100">
                        <a:solidFill>
                          <a:srgbClr val="000000"/>
                        </a:solidFill>
                        <a:latin typeface="仿宋" panose="02010609060101010101" charset="-122"/>
                        <a:ea typeface="仿宋" panose="02010609060101010101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sz="1800" kern="100">
                          <a:solidFill>
                            <a:srgbClr val="000000"/>
                          </a:solidFill>
                          <a:latin typeface="仿宋" panose="02010609060101010101" charset="-122"/>
                          <a:ea typeface="仿宋" panose="02010609060101010101" charset="-122"/>
                          <a:cs typeface="Times New Roman" panose="02020603050405020304"/>
                        </a:rPr>
                        <a:t>上升</a:t>
                      </a:r>
                      <a:r>
                        <a:rPr lang="en-US" sz="1800" kern="100" smtClean="0">
                          <a:solidFill>
                            <a:srgbClr val="000000"/>
                          </a:solidFill>
                          <a:latin typeface="仿宋" panose="02010609060101010101" charset="-122"/>
                          <a:ea typeface="仿宋" panose="02010609060101010101" charset="-122"/>
                          <a:cs typeface="Times New Roman" panose="02020603050405020304"/>
                        </a:rPr>
                        <a:t>:</a:t>
                      </a:r>
                      <a:r>
                        <a:rPr lang="en-US" sz="1800" u="sng" kern="100" smtClean="0">
                          <a:solidFill>
                            <a:srgbClr val="000000"/>
                          </a:solidFill>
                          <a:latin typeface="仿宋" panose="02010609060101010101" charset="-122"/>
                          <a:ea typeface="仿宋" panose="02010609060101010101" charset="-122"/>
                          <a:cs typeface="Times New Roman" panose="02020603050405020304"/>
                        </a:rPr>
                        <a:t>       </a:t>
                      </a:r>
                      <a:r>
                        <a:rPr lang="zh-CN" sz="1800" kern="100" smtClean="0">
                          <a:solidFill>
                            <a:srgbClr val="000000"/>
                          </a:solidFill>
                          <a:latin typeface="仿宋" panose="02010609060101010101" charset="-122"/>
                          <a:ea typeface="仿宋" panose="02010609060101010101" charset="-122"/>
                          <a:cs typeface="Times New Roman" panose="02020603050405020304"/>
                        </a:rPr>
                        <a:t>能</a:t>
                      </a:r>
                      <a:r>
                        <a:rPr lang="zh-CN" sz="1800" kern="100">
                          <a:solidFill>
                            <a:srgbClr val="000000"/>
                          </a:solidFill>
                          <a:latin typeface="仿宋" panose="02010609060101010101" charset="-122"/>
                          <a:ea typeface="仿宋" panose="02010609060101010101" charset="-122"/>
                          <a:cs typeface="Times New Roman" panose="02020603050405020304"/>
                        </a:rPr>
                        <a:t>转化</a:t>
                      </a:r>
                      <a:r>
                        <a:rPr lang="zh-CN" sz="1800" kern="100" smtClean="0">
                          <a:solidFill>
                            <a:srgbClr val="000000"/>
                          </a:solidFill>
                          <a:latin typeface="仿宋" panose="02010609060101010101" charset="-122"/>
                          <a:ea typeface="仿宋" panose="02010609060101010101" charset="-122"/>
                          <a:cs typeface="Times New Roman" panose="02020603050405020304"/>
                        </a:rPr>
                        <a:t>成  </a:t>
                      </a:r>
                      <a:r>
                        <a:rPr lang="en-US" altLang="zh-CN" sz="1800" u="sng" kern="100" smtClean="0">
                          <a:solidFill>
                            <a:srgbClr val="000000"/>
                          </a:solidFill>
                          <a:latin typeface="仿宋" panose="02010609060101010101" charset="-122"/>
                          <a:ea typeface="仿宋" panose="02010609060101010101" charset="-122"/>
                          <a:cs typeface="Times New Roman" panose="02020603050405020304"/>
                        </a:rPr>
                        <a:t>  </a:t>
                      </a:r>
                      <a:r>
                        <a:rPr lang="en-US" sz="1800" u="sng" kern="100" smtClean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仿宋" panose="02010609060101010101" charset="-122"/>
                          <a:ea typeface="仿宋" panose="02010609060101010101" charset="-122"/>
                          <a:cs typeface="Times New Roman" panose="02020603050405020304"/>
                        </a:rPr>
                        <a:t> </a:t>
                      </a:r>
                      <a:r>
                        <a:rPr lang="en-US" sz="1800" u="sng" kern="100" baseline="0" smtClean="0">
                          <a:solidFill>
                            <a:srgbClr val="FF00FF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仿宋" panose="02010609060101010101" charset="-122"/>
                          <a:ea typeface="仿宋" panose="02010609060101010101" charset="-122"/>
                          <a:cs typeface="Times New Roman" panose="02020603050405020304"/>
                        </a:rPr>
                        <a:t>       </a:t>
                      </a:r>
                      <a:r>
                        <a:rPr lang="zh-CN" sz="1800" kern="100" smtClean="0">
                          <a:solidFill>
                            <a:srgbClr val="000000"/>
                          </a:solidFill>
                          <a:latin typeface="仿宋" panose="02010609060101010101" charset="-122"/>
                          <a:ea typeface="仿宋" panose="02010609060101010101" charset="-122"/>
                          <a:cs typeface="Times New Roman" panose="02020603050405020304"/>
                        </a:rPr>
                        <a:t>能</a:t>
                      </a:r>
                      <a:r>
                        <a:rPr lang="en-US" sz="1800" kern="100">
                          <a:solidFill>
                            <a:srgbClr val="000000"/>
                          </a:solidFill>
                          <a:latin typeface="仿宋" panose="02010609060101010101" charset="-122"/>
                          <a:ea typeface="仿宋" panose="02010609060101010101" charset="-122"/>
                          <a:cs typeface="Times New Roman" panose="02020603050405020304"/>
                        </a:rPr>
                        <a:t>;</a:t>
                      </a:r>
                      <a:endParaRPr lang="zh-CN" sz="1800" kern="100">
                        <a:solidFill>
                          <a:srgbClr val="000000"/>
                        </a:solidFill>
                        <a:latin typeface="仿宋" panose="02010609060101010101" charset="-122"/>
                        <a:ea typeface="仿宋" panose="02010609060101010101" charset="-122"/>
                        <a:cs typeface="Times New Roman" panose="02020603050405020304"/>
                      </a:endParaRPr>
                    </a:p>
                    <a:p>
                      <a:pPr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1800" kern="100">
                          <a:solidFill>
                            <a:srgbClr val="000000"/>
                          </a:solidFill>
                          <a:latin typeface="仿宋" panose="02010609060101010101" charset="-122"/>
                          <a:ea typeface="仿宋" panose="02010609060101010101" charset="-122"/>
                          <a:cs typeface="Times New Roman" panose="02020603050405020304"/>
                        </a:rPr>
                        <a:t>下降</a:t>
                      </a:r>
                      <a:r>
                        <a:rPr lang="en-US" sz="1800" kern="100" smtClean="0">
                          <a:solidFill>
                            <a:srgbClr val="000000"/>
                          </a:solidFill>
                          <a:latin typeface="仿宋" panose="02010609060101010101" charset="-122"/>
                          <a:ea typeface="仿宋" panose="02010609060101010101" charset="-122"/>
                          <a:cs typeface="Times New Roman" panose="02020603050405020304"/>
                        </a:rPr>
                        <a:t>:</a:t>
                      </a:r>
                      <a:r>
                        <a:rPr lang="en-US" altLang="zh-CN" sz="1800" u="sng" kern="100" smtClean="0">
                          <a:solidFill>
                            <a:srgbClr val="000000"/>
                          </a:solidFill>
                          <a:latin typeface="仿宋" panose="02010609060101010101" charset="-122"/>
                          <a:ea typeface="仿宋" panose="02010609060101010101" charset="-122"/>
                          <a:cs typeface="Times New Roman" panose="02020603050405020304"/>
                        </a:rPr>
                        <a:t>  </a:t>
                      </a:r>
                      <a:r>
                        <a:rPr lang="en-US" sz="1800" u="sng" kern="100" smtClean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仿宋" panose="02010609060101010101" charset="-122"/>
                          <a:ea typeface="仿宋" panose="02010609060101010101" charset="-122"/>
                          <a:cs typeface="Times New Roman" panose="02020603050405020304"/>
                        </a:rPr>
                        <a:t> </a:t>
                      </a:r>
                      <a:r>
                        <a:rPr lang="en-US" altLang="zh-CN" sz="1800" u="sng" kern="100" smtClean="0">
                          <a:solidFill>
                            <a:srgbClr val="FF00FF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仿宋" panose="02010609060101010101" charset="-122"/>
                          <a:ea typeface="仿宋" panose="02010609060101010101" charset="-122"/>
                          <a:cs typeface="Times New Roman" panose="02020603050405020304"/>
                        </a:rPr>
                        <a:t>         </a:t>
                      </a:r>
                      <a:r>
                        <a:rPr lang="zh-CN" sz="1800" kern="100" smtClean="0">
                          <a:solidFill>
                            <a:srgbClr val="000000"/>
                          </a:solidFill>
                          <a:latin typeface="仿宋" panose="02010609060101010101" charset="-122"/>
                          <a:ea typeface="仿宋" panose="02010609060101010101" charset="-122"/>
                          <a:cs typeface="Times New Roman" panose="02020603050405020304"/>
                        </a:rPr>
                        <a:t>能</a:t>
                      </a:r>
                      <a:r>
                        <a:rPr lang="zh-CN" sz="1800" kern="100">
                          <a:solidFill>
                            <a:srgbClr val="000000"/>
                          </a:solidFill>
                          <a:latin typeface="仿宋" panose="02010609060101010101" charset="-122"/>
                          <a:ea typeface="仿宋" panose="02010609060101010101" charset="-122"/>
                          <a:cs typeface="Times New Roman" panose="02020603050405020304"/>
                        </a:rPr>
                        <a:t>转化</a:t>
                      </a:r>
                      <a:r>
                        <a:rPr lang="zh-CN" sz="1800" kern="100" smtClean="0">
                          <a:solidFill>
                            <a:srgbClr val="000000"/>
                          </a:solidFill>
                          <a:latin typeface="仿宋" panose="02010609060101010101" charset="-122"/>
                          <a:ea typeface="仿宋" panose="02010609060101010101" charset="-122"/>
                          <a:cs typeface="Times New Roman" panose="02020603050405020304"/>
                        </a:rPr>
                        <a:t>为</a:t>
                      </a:r>
                      <a:r>
                        <a:rPr lang="en-US" altLang="zh-CN" sz="1800" u="sng" kern="100" smtClean="0">
                          <a:solidFill>
                            <a:srgbClr val="000000"/>
                          </a:solidFill>
                          <a:latin typeface="仿宋" panose="02010609060101010101" charset="-122"/>
                          <a:ea typeface="仿宋" panose="02010609060101010101" charset="-122"/>
                          <a:cs typeface="Times New Roman" panose="02020603050405020304"/>
                        </a:rPr>
                        <a:t>  </a:t>
                      </a:r>
                      <a:r>
                        <a:rPr lang="en-US" sz="1800" u="sng" kern="100" smtClean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仿宋" panose="02010609060101010101" charset="-122"/>
                          <a:ea typeface="仿宋" panose="02010609060101010101" charset="-122"/>
                          <a:cs typeface="Times New Roman" panose="02020603050405020304"/>
                        </a:rPr>
                        <a:t> </a:t>
                      </a:r>
                      <a:r>
                        <a:rPr lang="en-US" altLang="zh-CN" sz="1800" u="sng" kern="100" smtClean="0">
                          <a:solidFill>
                            <a:srgbClr val="FF00FF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仿宋" panose="02010609060101010101" charset="-122"/>
                          <a:ea typeface="仿宋" panose="02010609060101010101" charset="-122"/>
                          <a:cs typeface="Times New Roman" panose="02020603050405020304"/>
                        </a:rPr>
                        <a:t>   </a:t>
                      </a:r>
                      <a:r>
                        <a:rPr lang="zh-CN" sz="1800" kern="100" smtClean="0">
                          <a:solidFill>
                            <a:srgbClr val="000000"/>
                          </a:solidFill>
                          <a:latin typeface="仿宋" panose="02010609060101010101" charset="-122"/>
                          <a:ea typeface="仿宋" panose="02010609060101010101" charset="-122"/>
                          <a:cs typeface="Times New Roman" panose="02020603050405020304"/>
                        </a:rPr>
                        <a:t>能</a:t>
                      </a:r>
                      <a:endParaRPr lang="zh-CN" sz="1800" kern="100">
                        <a:solidFill>
                          <a:srgbClr val="000000"/>
                        </a:solidFill>
                        <a:latin typeface="仿宋" panose="02010609060101010101" charset="-122"/>
                        <a:ea typeface="仿宋" panose="02010609060101010101" charset="-122"/>
                        <a:cs typeface="Times New Roman" panose="02020603050405020304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9683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ct val="0"/>
                        </a:spcAft>
                      </a:pPr>
                      <a:r>
                        <a:rPr lang="zh-CN" altLang="en-US" sz="2000" kern="100" smtClean="0">
                          <a:solidFill>
                            <a:srgbClr val="000000"/>
                          </a:solidFill>
                          <a:latin typeface="仿宋" panose="02010609060101010101" charset="-122"/>
                          <a:ea typeface="仿宋" panose="02010609060101010101" charset="-122"/>
                          <a:cs typeface="Times New Roman" panose="02020603050405020304"/>
                        </a:rPr>
                        <a:t>单摆</a:t>
                      </a:r>
                      <a:endParaRPr lang="en-US" sz="2000" kern="100">
                        <a:solidFill>
                          <a:srgbClr val="000000"/>
                        </a:solidFill>
                        <a:latin typeface="仿宋" panose="02010609060101010101" charset="-122"/>
                        <a:ea typeface="仿宋" panose="02010609060101010101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ct val="0"/>
                        </a:spcAft>
                      </a:pPr>
                      <a:endParaRPr lang="en-US" sz="1800" kern="100">
                        <a:solidFill>
                          <a:srgbClr val="000000"/>
                        </a:solidFill>
                        <a:latin typeface="仿宋" panose="02010609060101010101" charset="-122"/>
                        <a:ea typeface="仿宋" panose="02010609060101010101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en-US" sz="1800" i="1" kern="100">
                          <a:solidFill>
                            <a:srgbClr val="000000"/>
                          </a:solidFill>
                          <a:latin typeface="仿宋" panose="02010609060101010101" charset="-122"/>
                          <a:ea typeface="仿宋" panose="02010609060101010101" charset="-122"/>
                          <a:cs typeface="Times New Roman" panose="02020603050405020304"/>
                        </a:rPr>
                        <a:t>A</a:t>
                      </a:r>
                      <a:r>
                        <a:rPr lang="zh-CN" sz="1800" kern="100">
                          <a:solidFill>
                            <a:srgbClr val="000000"/>
                          </a:solidFill>
                          <a:latin typeface="仿宋" panose="02010609060101010101" charset="-122"/>
                          <a:ea typeface="仿宋" panose="02010609060101010101" charset="-122"/>
                          <a:cs typeface="Times New Roman" panose="02020603050405020304"/>
                        </a:rPr>
                        <a:t>位置</a:t>
                      </a:r>
                      <a:r>
                        <a:rPr lang="en-US" sz="1800" kern="100">
                          <a:solidFill>
                            <a:srgbClr val="000000"/>
                          </a:solidFill>
                          <a:latin typeface="仿宋" panose="02010609060101010101" charset="-122"/>
                          <a:ea typeface="仿宋" panose="02010609060101010101" charset="-122"/>
                          <a:cs typeface="Times New Roman" panose="02020603050405020304"/>
                        </a:rPr>
                        <a:t>→</a:t>
                      </a:r>
                      <a:r>
                        <a:rPr lang="en-US" sz="1800" i="1" kern="100">
                          <a:solidFill>
                            <a:srgbClr val="000000"/>
                          </a:solidFill>
                          <a:latin typeface="仿宋" panose="02010609060101010101" charset="-122"/>
                          <a:ea typeface="仿宋" panose="02010609060101010101" charset="-122"/>
                          <a:cs typeface="Times New Roman" panose="02020603050405020304"/>
                        </a:rPr>
                        <a:t>B</a:t>
                      </a:r>
                      <a:r>
                        <a:rPr lang="zh-CN" sz="1800" kern="100">
                          <a:solidFill>
                            <a:srgbClr val="000000"/>
                          </a:solidFill>
                          <a:latin typeface="仿宋" panose="02010609060101010101" charset="-122"/>
                          <a:ea typeface="仿宋" panose="02010609060101010101" charset="-122"/>
                          <a:cs typeface="Times New Roman" panose="02020603050405020304"/>
                        </a:rPr>
                        <a:t>位置</a:t>
                      </a:r>
                      <a:r>
                        <a:rPr lang="en-US" sz="1800" kern="100" smtClean="0">
                          <a:solidFill>
                            <a:srgbClr val="000000"/>
                          </a:solidFill>
                          <a:latin typeface="仿宋" panose="02010609060101010101" charset="-122"/>
                          <a:ea typeface="仿宋" panose="02010609060101010101" charset="-122"/>
                          <a:cs typeface="Times New Roman" panose="02020603050405020304"/>
                        </a:rPr>
                        <a:t>:</a:t>
                      </a:r>
                      <a:r>
                        <a:rPr lang="en-US" altLang="zh-CN" sz="1800" u="sng" kern="100" smtClean="0">
                          <a:solidFill>
                            <a:srgbClr val="000000"/>
                          </a:solidFill>
                          <a:latin typeface="仿宋" panose="02010609060101010101" charset="-122"/>
                          <a:ea typeface="仿宋" panose="02010609060101010101" charset="-122"/>
                          <a:cs typeface="Times New Roman" panose="02020603050405020304"/>
                        </a:rPr>
                        <a:t>          </a:t>
                      </a:r>
                      <a:r>
                        <a:rPr lang="zh-CN" sz="1800" kern="100" smtClean="0">
                          <a:solidFill>
                            <a:srgbClr val="000000"/>
                          </a:solidFill>
                          <a:latin typeface="仿宋" panose="02010609060101010101" charset="-122"/>
                          <a:ea typeface="仿宋" panose="02010609060101010101" charset="-122"/>
                          <a:cs typeface="Times New Roman" panose="02020603050405020304"/>
                        </a:rPr>
                        <a:t>能</a:t>
                      </a:r>
                      <a:r>
                        <a:rPr lang="zh-CN" sz="1800" kern="100">
                          <a:solidFill>
                            <a:srgbClr val="000000"/>
                          </a:solidFill>
                          <a:latin typeface="仿宋" panose="02010609060101010101" charset="-122"/>
                          <a:ea typeface="仿宋" panose="02010609060101010101" charset="-122"/>
                          <a:cs typeface="Times New Roman" panose="02020603050405020304"/>
                        </a:rPr>
                        <a:t>转化</a:t>
                      </a:r>
                      <a:r>
                        <a:rPr lang="zh-CN" sz="1800" kern="100" smtClean="0">
                          <a:solidFill>
                            <a:srgbClr val="000000"/>
                          </a:solidFill>
                          <a:latin typeface="仿宋" panose="02010609060101010101" charset="-122"/>
                          <a:ea typeface="仿宋" panose="02010609060101010101" charset="-122"/>
                          <a:cs typeface="Times New Roman" panose="02020603050405020304"/>
                        </a:rPr>
                        <a:t>为</a:t>
                      </a:r>
                      <a:r>
                        <a:rPr lang="en-US" altLang="zh-CN" sz="1800" u="sng" kern="100" smtClean="0">
                          <a:solidFill>
                            <a:srgbClr val="000000"/>
                          </a:solidFill>
                          <a:latin typeface="仿宋" panose="02010609060101010101" charset="-122"/>
                          <a:ea typeface="仿宋" panose="02010609060101010101" charset="-122"/>
                          <a:cs typeface="Times New Roman" panose="02020603050405020304"/>
                        </a:rPr>
                        <a:t>  </a:t>
                      </a:r>
                      <a:r>
                        <a:rPr lang="en-US" sz="1800" u="sng" kern="100" smtClean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仿宋" panose="02010609060101010101" charset="-122"/>
                          <a:ea typeface="仿宋" panose="02010609060101010101" charset="-122"/>
                          <a:cs typeface="Times New Roman" panose="02020603050405020304"/>
                        </a:rPr>
                        <a:t> </a:t>
                      </a:r>
                      <a:r>
                        <a:rPr lang="en-US" altLang="zh-CN" sz="1800" u="sng" kern="100" smtClean="0">
                          <a:solidFill>
                            <a:srgbClr val="FF00FF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仿宋" panose="02010609060101010101" charset="-122"/>
                          <a:ea typeface="仿宋" panose="02010609060101010101" charset="-122"/>
                          <a:cs typeface="Times New Roman" panose="02020603050405020304"/>
                        </a:rPr>
                        <a:t>    </a:t>
                      </a:r>
                      <a:r>
                        <a:rPr lang="zh-CN" sz="1800" kern="100" smtClean="0">
                          <a:solidFill>
                            <a:srgbClr val="000000"/>
                          </a:solidFill>
                          <a:latin typeface="仿宋" panose="02010609060101010101" charset="-122"/>
                          <a:ea typeface="仿宋" panose="02010609060101010101" charset="-122"/>
                          <a:cs typeface="Times New Roman" panose="02020603050405020304"/>
                        </a:rPr>
                        <a:t>能</a:t>
                      </a:r>
                      <a:r>
                        <a:rPr lang="en-US" sz="1800" kern="100">
                          <a:solidFill>
                            <a:srgbClr val="000000"/>
                          </a:solidFill>
                          <a:latin typeface="仿宋" panose="02010609060101010101" charset="-122"/>
                          <a:ea typeface="仿宋" panose="02010609060101010101" charset="-122"/>
                          <a:cs typeface="Times New Roman" panose="02020603050405020304"/>
                        </a:rPr>
                        <a:t>;</a:t>
                      </a:r>
                      <a:endParaRPr lang="zh-CN" sz="1800" kern="100">
                        <a:solidFill>
                          <a:srgbClr val="000000"/>
                        </a:solidFill>
                        <a:latin typeface="仿宋" panose="02010609060101010101" charset="-122"/>
                        <a:ea typeface="仿宋" panose="02010609060101010101" charset="-122"/>
                        <a:cs typeface="Times New Roman" panose="02020603050405020304"/>
                      </a:endParaRPr>
                    </a:p>
                    <a:p>
                      <a:pPr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en-US" sz="1800" i="1" kern="100">
                          <a:solidFill>
                            <a:srgbClr val="000000"/>
                          </a:solidFill>
                          <a:latin typeface="仿宋" panose="02010609060101010101" charset="-122"/>
                          <a:ea typeface="仿宋" panose="02010609060101010101" charset="-122"/>
                          <a:cs typeface="Times New Roman" panose="02020603050405020304"/>
                        </a:rPr>
                        <a:t>B</a:t>
                      </a:r>
                      <a:r>
                        <a:rPr lang="zh-CN" sz="1800" kern="100">
                          <a:solidFill>
                            <a:srgbClr val="000000"/>
                          </a:solidFill>
                          <a:latin typeface="仿宋" panose="02010609060101010101" charset="-122"/>
                          <a:ea typeface="仿宋" panose="02010609060101010101" charset="-122"/>
                          <a:cs typeface="Times New Roman" panose="02020603050405020304"/>
                        </a:rPr>
                        <a:t>位置</a:t>
                      </a:r>
                      <a:r>
                        <a:rPr lang="en-US" sz="1800" kern="100">
                          <a:solidFill>
                            <a:srgbClr val="000000"/>
                          </a:solidFill>
                          <a:latin typeface="仿宋" panose="02010609060101010101" charset="-122"/>
                          <a:ea typeface="仿宋" panose="02010609060101010101" charset="-122"/>
                          <a:cs typeface="Times New Roman" panose="02020603050405020304"/>
                        </a:rPr>
                        <a:t>→</a:t>
                      </a:r>
                      <a:r>
                        <a:rPr lang="en-US" sz="1800" i="1" kern="100">
                          <a:solidFill>
                            <a:srgbClr val="000000"/>
                          </a:solidFill>
                          <a:latin typeface="仿宋" panose="02010609060101010101" charset="-122"/>
                          <a:ea typeface="仿宋" panose="02010609060101010101" charset="-122"/>
                          <a:cs typeface="Times New Roman" panose="02020603050405020304"/>
                        </a:rPr>
                        <a:t>C</a:t>
                      </a:r>
                      <a:r>
                        <a:rPr lang="zh-CN" sz="1800" kern="100">
                          <a:solidFill>
                            <a:srgbClr val="000000"/>
                          </a:solidFill>
                          <a:latin typeface="仿宋" panose="02010609060101010101" charset="-122"/>
                          <a:ea typeface="仿宋" panose="02010609060101010101" charset="-122"/>
                          <a:cs typeface="Times New Roman" panose="02020603050405020304"/>
                        </a:rPr>
                        <a:t>位置</a:t>
                      </a:r>
                      <a:r>
                        <a:rPr lang="en-US" sz="1800" kern="100" smtClean="0">
                          <a:solidFill>
                            <a:srgbClr val="000000"/>
                          </a:solidFill>
                          <a:latin typeface="仿宋" panose="02010609060101010101" charset="-122"/>
                          <a:ea typeface="仿宋" panose="02010609060101010101" charset="-122"/>
                          <a:cs typeface="Times New Roman" panose="02020603050405020304"/>
                        </a:rPr>
                        <a:t>:</a:t>
                      </a:r>
                      <a:r>
                        <a:rPr lang="en-US" altLang="zh-CN" sz="1800" u="sng" kern="100" smtClean="0">
                          <a:solidFill>
                            <a:srgbClr val="000000"/>
                          </a:solidFill>
                          <a:latin typeface="仿宋" panose="02010609060101010101" charset="-122"/>
                          <a:ea typeface="仿宋" panose="02010609060101010101" charset="-122"/>
                          <a:cs typeface="Times New Roman" panose="02020603050405020304"/>
                        </a:rPr>
                        <a:t>  </a:t>
                      </a:r>
                      <a:r>
                        <a:rPr lang="en-US" sz="1800" u="sng" kern="100" smtClean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仿宋" panose="02010609060101010101" charset="-122"/>
                          <a:ea typeface="仿宋" panose="02010609060101010101" charset="-122"/>
                          <a:cs typeface="Times New Roman" panose="02020603050405020304"/>
                        </a:rPr>
                        <a:t> </a:t>
                      </a:r>
                      <a:r>
                        <a:rPr lang="en-US" altLang="zh-CN" sz="1800" u="sng" kern="100" smtClean="0">
                          <a:solidFill>
                            <a:srgbClr val="FF00FF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仿宋" panose="02010609060101010101" charset="-122"/>
                          <a:ea typeface="仿宋" panose="02010609060101010101" charset="-122"/>
                          <a:cs typeface="Times New Roman" panose="02020603050405020304"/>
                        </a:rPr>
                        <a:t>     </a:t>
                      </a:r>
                      <a:r>
                        <a:rPr lang="zh-CN" sz="1800" kern="100" smtClean="0">
                          <a:solidFill>
                            <a:srgbClr val="000000"/>
                          </a:solidFill>
                          <a:latin typeface="仿宋" panose="02010609060101010101" charset="-122"/>
                          <a:ea typeface="仿宋" panose="02010609060101010101" charset="-122"/>
                          <a:cs typeface="Times New Roman" panose="02020603050405020304"/>
                        </a:rPr>
                        <a:t>能</a:t>
                      </a:r>
                      <a:r>
                        <a:rPr lang="zh-CN" sz="1800" kern="100">
                          <a:solidFill>
                            <a:srgbClr val="000000"/>
                          </a:solidFill>
                          <a:latin typeface="仿宋" panose="02010609060101010101" charset="-122"/>
                          <a:ea typeface="仿宋" panose="02010609060101010101" charset="-122"/>
                          <a:cs typeface="Times New Roman" panose="02020603050405020304"/>
                        </a:rPr>
                        <a:t>转化</a:t>
                      </a:r>
                      <a:r>
                        <a:rPr lang="zh-CN" sz="1800" kern="100" smtClean="0">
                          <a:solidFill>
                            <a:srgbClr val="000000"/>
                          </a:solidFill>
                          <a:latin typeface="仿宋" panose="02010609060101010101" charset="-122"/>
                          <a:ea typeface="仿宋" panose="02010609060101010101" charset="-122"/>
                          <a:cs typeface="Times New Roman" panose="02020603050405020304"/>
                        </a:rPr>
                        <a:t>成</a:t>
                      </a:r>
                      <a:r>
                        <a:rPr lang="en-US" altLang="zh-CN" sz="1800" u="sng" kern="100" smtClean="0">
                          <a:solidFill>
                            <a:srgbClr val="000000"/>
                          </a:solidFill>
                          <a:latin typeface="仿宋" panose="02010609060101010101" charset="-122"/>
                          <a:ea typeface="仿宋" panose="02010609060101010101" charset="-122"/>
                          <a:cs typeface="Times New Roman" panose="02020603050405020304"/>
                        </a:rPr>
                        <a:t>  </a:t>
                      </a:r>
                      <a:r>
                        <a:rPr lang="en-US" sz="1800" u="sng" kern="100" smtClean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仿宋" panose="02010609060101010101" charset="-122"/>
                          <a:ea typeface="仿宋" panose="02010609060101010101" charset="-122"/>
                          <a:cs typeface="Times New Roman" panose="02020603050405020304"/>
                        </a:rPr>
                        <a:t>  </a:t>
                      </a:r>
                      <a:r>
                        <a:rPr lang="en-US" altLang="zh-CN" sz="1800" u="sng" kern="100" smtClean="0">
                          <a:solidFill>
                            <a:srgbClr val="FF00FF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仿宋" panose="02010609060101010101" charset="-122"/>
                          <a:ea typeface="仿宋" panose="02010609060101010101" charset="-122"/>
                          <a:cs typeface="Times New Roman" panose="02020603050405020304"/>
                        </a:rPr>
                        <a:t>     </a:t>
                      </a:r>
                      <a:r>
                        <a:rPr lang="zh-CN" sz="1800" kern="100" smtClean="0">
                          <a:solidFill>
                            <a:srgbClr val="000000"/>
                          </a:solidFill>
                          <a:latin typeface="仿宋" panose="02010609060101010101" charset="-122"/>
                          <a:ea typeface="仿宋" panose="02010609060101010101" charset="-122"/>
                          <a:cs typeface="Times New Roman" panose="02020603050405020304"/>
                        </a:rPr>
                        <a:t>能</a:t>
                      </a:r>
                      <a:endParaRPr lang="zh-CN" sz="1800" kern="100">
                        <a:solidFill>
                          <a:srgbClr val="000000"/>
                        </a:solidFill>
                        <a:latin typeface="仿宋" panose="02010609060101010101" charset="-122"/>
                        <a:ea typeface="仿宋" panose="02010609060101010101" charset="-122"/>
                        <a:cs typeface="Times New Roman" panose="02020603050405020304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5122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ct val="0"/>
                        </a:spcAft>
                      </a:pPr>
                      <a:r>
                        <a:rPr lang="zh-CN" altLang="en-US" sz="2000" kern="100" smtClean="0">
                          <a:solidFill>
                            <a:srgbClr val="000000"/>
                          </a:solidFill>
                          <a:latin typeface="仿宋" panose="02010609060101010101" charset="-122"/>
                          <a:ea typeface="仿宋" panose="02010609060101010101" charset="-122"/>
                          <a:cs typeface="Times New Roman" panose="02020603050405020304"/>
                        </a:rPr>
                        <a:t>人造地球卫星</a:t>
                      </a:r>
                      <a:endParaRPr lang="en-US" sz="2000" kern="100">
                        <a:solidFill>
                          <a:srgbClr val="000000"/>
                        </a:solidFill>
                        <a:latin typeface="仿宋" panose="02010609060101010101" charset="-122"/>
                        <a:ea typeface="仿宋" panose="02010609060101010101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ct val="0"/>
                        </a:spcAft>
                      </a:pPr>
                      <a:endParaRPr lang="en-US" sz="1800" kern="100">
                        <a:solidFill>
                          <a:srgbClr val="000000"/>
                        </a:solidFill>
                        <a:latin typeface="仿宋" panose="02010609060101010101" charset="-122"/>
                        <a:ea typeface="仿宋" panose="02010609060101010101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1800" kern="100">
                          <a:solidFill>
                            <a:srgbClr val="000000"/>
                          </a:solidFill>
                          <a:latin typeface="仿宋" panose="02010609060101010101" charset="-122"/>
                          <a:ea typeface="仿宋" panose="02010609060101010101" charset="-122"/>
                          <a:cs typeface="Times New Roman" panose="02020603050405020304"/>
                        </a:rPr>
                        <a:t>近地点</a:t>
                      </a:r>
                      <a:r>
                        <a:rPr lang="en-US" sz="1800" kern="100">
                          <a:solidFill>
                            <a:srgbClr val="000000"/>
                          </a:solidFill>
                          <a:latin typeface="仿宋" panose="02010609060101010101" charset="-122"/>
                          <a:ea typeface="仿宋" panose="02010609060101010101" charset="-122"/>
                          <a:cs typeface="Times New Roman" panose="02020603050405020304"/>
                        </a:rPr>
                        <a:t>→</a:t>
                      </a:r>
                      <a:r>
                        <a:rPr lang="zh-CN" sz="1800" kern="100">
                          <a:solidFill>
                            <a:srgbClr val="000000"/>
                          </a:solidFill>
                          <a:latin typeface="仿宋" panose="02010609060101010101" charset="-122"/>
                          <a:ea typeface="仿宋" panose="02010609060101010101" charset="-122"/>
                          <a:cs typeface="Times New Roman" panose="02020603050405020304"/>
                        </a:rPr>
                        <a:t>远地点</a:t>
                      </a:r>
                      <a:r>
                        <a:rPr lang="en-US" sz="1800" kern="100" smtClean="0">
                          <a:solidFill>
                            <a:srgbClr val="000000"/>
                          </a:solidFill>
                          <a:latin typeface="仿宋" panose="02010609060101010101" charset="-122"/>
                          <a:ea typeface="仿宋" panose="02010609060101010101" charset="-122"/>
                          <a:cs typeface="Times New Roman" panose="02020603050405020304"/>
                        </a:rPr>
                        <a:t>:</a:t>
                      </a:r>
                      <a:r>
                        <a:rPr lang="en-US" altLang="zh-CN" sz="1800" kern="100" smtClean="0">
                          <a:solidFill>
                            <a:srgbClr val="000000"/>
                          </a:solidFill>
                          <a:latin typeface="仿宋" panose="02010609060101010101" charset="-122"/>
                          <a:ea typeface="仿宋" panose="02010609060101010101" charset="-122"/>
                          <a:cs typeface="Times New Roman" panose="02020603050405020304"/>
                        </a:rPr>
                        <a:t>  </a:t>
                      </a:r>
                      <a:r>
                        <a:rPr lang="en-US" sz="1800" u="sng" kern="100" smtClean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仿宋" panose="02010609060101010101" charset="-122"/>
                          <a:ea typeface="仿宋" panose="02010609060101010101" charset="-122"/>
                          <a:cs typeface="Times New Roman" panose="02020603050405020304"/>
                        </a:rPr>
                        <a:t> </a:t>
                      </a:r>
                      <a:r>
                        <a:rPr lang="en-US" altLang="zh-CN" sz="1800" u="sng" kern="100" smtClean="0">
                          <a:solidFill>
                            <a:srgbClr val="FF00FF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仿宋" panose="02010609060101010101" charset="-122"/>
                          <a:ea typeface="仿宋" panose="02010609060101010101" charset="-122"/>
                          <a:cs typeface="Times New Roman" panose="02020603050405020304"/>
                        </a:rPr>
                        <a:t>  </a:t>
                      </a:r>
                      <a:r>
                        <a:rPr lang="zh-CN" sz="1800" kern="100" smtClean="0">
                          <a:solidFill>
                            <a:srgbClr val="000000"/>
                          </a:solidFill>
                          <a:latin typeface="仿宋" panose="02010609060101010101" charset="-122"/>
                          <a:ea typeface="仿宋" panose="02010609060101010101" charset="-122"/>
                          <a:cs typeface="Times New Roman" panose="02020603050405020304"/>
                        </a:rPr>
                        <a:t>能</a:t>
                      </a:r>
                      <a:r>
                        <a:rPr lang="zh-CN" sz="1800" kern="100">
                          <a:solidFill>
                            <a:srgbClr val="000000"/>
                          </a:solidFill>
                          <a:latin typeface="仿宋" panose="02010609060101010101" charset="-122"/>
                          <a:ea typeface="仿宋" panose="02010609060101010101" charset="-122"/>
                          <a:cs typeface="Times New Roman" panose="02020603050405020304"/>
                        </a:rPr>
                        <a:t>转化</a:t>
                      </a:r>
                      <a:r>
                        <a:rPr lang="zh-CN" sz="1800" kern="100" smtClean="0">
                          <a:solidFill>
                            <a:srgbClr val="000000"/>
                          </a:solidFill>
                          <a:latin typeface="仿宋" panose="02010609060101010101" charset="-122"/>
                          <a:ea typeface="仿宋" panose="02010609060101010101" charset="-122"/>
                          <a:cs typeface="Times New Roman" panose="02020603050405020304"/>
                        </a:rPr>
                        <a:t>为</a:t>
                      </a:r>
                      <a:r>
                        <a:rPr lang="en-US" altLang="zh-CN" sz="1800" u="sng" kern="100" smtClean="0">
                          <a:solidFill>
                            <a:srgbClr val="000000"/>
                          </a:solidFill>
                          <a:latin typeface="仿宋" panose="02010609060101010101" charset="-122"/>
                          <a:ea typeface="仿宋" panose="02010609060101010101" charset="-122"/>
                          <a:cs typeface="Times New Roman" panose="02020603050405020304"/>
                        </a:rPr>
                        <a:t>  </a:t>
                      </a:r>
                      <a:r>
                        <a:rPr lang="en-US" sz="1800" u="sng" kern="100" smtClean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仿宋" panose="02010609060101010101" charset="-122"/>
                          <a:ea typeface="仿宋" panose="02010609060101010101" charset="-122"/>
                          <a:cs typeface="Times New Roman" panose="02020603050405020304"/>
                        </a:rPr>
                        <a:t> </a:t>
                      </a:r>
                      <a:r>
                        <a:rPr lang="en-US" altLang="zh-CN" sz="1800" u="sng" kern="100" smtClean="0">
                          <a:solidFill>
                            <a:srgbClr val="FF00FF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仿宋" panose="02010609060101010101" charset="-122"/>
                          <a:ea typeface="仿宋" panose="02010609060101010101" charset="-122"/>
                          <a:cs typeface="Times New Roman" panose="02020603050405020304"/>
                        </a:rPr>
                        <a:t>      </a:t>
                      </a:r>
                      <a:r>
                        <a:rPr lang="zh-CN" sz="1800" kern="100" smtClean="0">
                          <a:solidFill>
                            <a:srgbClr val="000000"/>
                          </a:solidFill>
                          <a:latin typeface="仿宋" panose="02010609060101010101" charset="-122"/>
                          <a:ea typeface="仿宋" panose="02010609060101010101" charset="-122"/>
                          <a:cs typeface="Times New Roman" panose="02020603050405020304"/>
                        </a:rPr>
                        <a:t>能</a:t>
                      </a:r>
                      <a:r>
                        <a:rPr lang="en-US" sz="1800" kern="100">
                          <a:solidFill>
                            <a:srgbClr val="000000"/>
                          </a:solidFill>
                          <a:latin typeface="仿宋" panose="02010609060101010101" charset="-122"/>
                          <a:ea typeface="仿宋" panose="02010609060101010101" charset="-122"/>
                          <a:cs typeface="Times New Roman" panose="02020603050405020304"/>
                        </a:rPr>
                        <a:t>;</a:t>
                      </a:r>
                      <a:endParaRPr lang="zh-CN" sz="1800" kern="100">
                        <a:solidFill>
                          <a:srgbClr val="000000"/>
                        </a:solidFill>
                        <a:latin typeface="仿宋" panose="02010609060101010101" charset="-122"/>
                        <a:ea typeface="仿宋" panose="02010609060101010101" charset="-122"/>
                        <a:cs typeface="Times New Roman" panose="02020603050405020304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sz="1800" kern="100">
                          <a:solidFill>
                            <a:srgbClr val="000000"/>
                          </a:solidFill>
                          <a:latin typeface="仿宋" panose="02010609060101010101" charset="-122"/>
                          <a:ea typeface="仿宋" panose="02010609060101010101" charset="-122"/>
                          <a:cs typeface="Times New Roman" panose="02020603050405020304"/>
                        </a:rPr>
                        <a:t>远地点</a:t>
                      </a:r>
                      <a:r>
                        <a:rPr lang="en-US" sz="1800" kern="100">
                          <a:solidFill>
                            <a:srgbClr val="000000"/>
                          </a:solidFill>
                          <a:latin typeface="仿宋" panose="02010609060101010101" charset="-122"/>
                          <a:ea typeface="仿宋" panose="02010609060101010101" charset="-122"/>
                          <a:cs typeface="Times New Roman" panose="02020603050405020304"/>
                        </a:rPr>
                        <a:t>→</a:t>
                      </a:r>
                      <a:r>
                        <a:rPr lang="zh-CN" sz="1800" kern="100" smtClean="0">
                          <a:solidFill>
                            <a:srgbClr val="000000"/>
                          </a:solidFill>
                          <a:latin typeface="仿宋" panose="02010609060101010101" charset="-122"/>
                          <a:ea typeface="仿宋" panose="02010609060101010101" charset="-122"/>
                          <a:cs typeface="Times New Roman" panose="02020603050405020304"/>
                        </a:rPr>
                        <a:t>近地点</a:t>
                      </a:r>
                      <a:r>
                        <a:rPr lang="en-US" sz="1800" kern="100" smtClean="0">
                          <a:solidFill>
                            <a:srgbClr val="000000"/>
                          </a:solidFill>
                          <a:latin typeface="仿宋" panose="02010609060101010101" charset="-122"/>
                          <a:ea typeface="仿宋" panose="02010609060101010101" charset="-122"/>
                          <a:cs typeface="Times New Roman" panose="02020603050405020304"/>
                        </a:rPr>
                        <a:t>:</a:t>
                      </a:r>
                      <a:r>
                        <a:rPr lang="en-US" altLang="zh-CN" sz="1800" kern="100" smtClean="0">
                          <a:solidFill>
                            <a:srgbClr val="000000"/>
                          </a:solidFill>
                          <a:latin typeface="仿宋" panose="02010609060101010101" charset="-122"/>
                          <a:ea typeface="仿宋" panose="02010609060101010101" charset="-122"/>
                          <a:cs typeface="Times New Roman" panose="02020603050405020304"/>
                        </a:rPr>
                        <a:t>  </a:t>
                      </a:r>
                      <a:r>
                        <a:rPr lang="en-US" sz="1800" u="sng" kern="100" smtClean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仿宋" panose="02010609060101010101" charset="-122"/>
                          <a:ea typeface="仿宋" panose="02010609060101010101" charset="-122"/>
                          <a:cs typeface="Times New Roman" panose="02020603050405020304"/>
                        </a:rPr>
                        <a:t>       </a:t>
                      </a:r>
                      <a:r>
                        <a:rPr lang="zh-CN" sz="1800" kern="100" smtClean="0">
                          <a:solidFill>
                            <a:srgbClr val="000000"/>
                          </a:solidFill>
                          <a:latin typeface="仿宋" panose="02010609060101010101" charset="-122"/>
                          <a:ea typeface="仿宋" panose="02010609060101010101" charset="-122"/>
                          <a:cs typeface="Times New Roman" panose="02020603050405020304"/>
                        </a:rPr>
                        <a:t>能转化为</a:t>
                      </a:r>
                      <a:r>
                        <a:rPr lang="en-US" altLang="zh-CN" sz="1800" kern="100" smtClean="0">
                          <a:solidFill>
                            <a:srgbClr val="000000"/>
                          </a:solidFill>
                          <a:latin typeface="仿宋" panose="02010609060101010101" charset="-122"/>
                          <a:ea typeface="仿宋" panose="02010609060101010101" charset="-122"/>
                          <a:cs typeface="Times New Roman" panose="02020603050405020304"/>
                        </a:rPr>
                        <a:t> </a:t>
                      </a:r>
                    </a:p>
                    <a:p>
                      <a:pPr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en-US" sz="1800" u="sng" kern="100" smtClean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仿宋" panose="02010609060101010101" charset="-122"/>
                          <a:ea typeface="仿宋" panose="02010609060101010101" charset="-122"/>
                          <a:cs typeface="Times New Roman" panose="02020603050405020304"/>
                        </a:rPr>
                        <a:t> </a:t>
                      </a:r>
                      <a:r>
                        <a:rPr lang="en-US" altLang="zh-CN" sz="1800" u="sng" kern="100" smtClean="0">
                          <a:solidFill>
                            <a:srgbClr val="FF00FF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仿宋" panose="02010609060101010101" charset="-122"/>
                          <a:ea typeface="仿宋" panose="02010609060101010101" charset="-122"/>
                          <a:cs typeface="Times New Roman" panose="02020603050405020304"/>
                        </a:rPr>
                        <a:t>    </a:t>
                      </a:r>
                      <a:r>
                        <a:rPr lang="zh-CN" sz="1800" kern="100" smtClean="0">
                          <a:solidFill>
                            <a:srgbClr val="000000"/>
                          </a:solidFill>
                          <a:latin typeface="仿宋" panose="02010609060101010101" charset="-122"/>
                          <a:ea typeface="仿宋" panose="02010609060101010101" charset="-122"/>
                          <a:cs typeface="Times New Roman" panose="02020603050405020304"/>
                        </a:rPr>
                        <a:t>能</a:t>
                      </a:r>
                      <a:r>
                        <a:rPr lang="en-US" sz="1800" kern="100" smtClean="0">
                          <a:solidFill>
                            <a:srgbClr val="000000"/>
                          </a:solidFill>
                          <a:latin typeface="仿宋" panose="02010609060101010101" charset="-122"/>
                          <a:ea typeface="仿宋" panose="02010609060101010101" charset="-122"/>
                          <a:cs typeface="Times New Roman" panose="02020603050405020304"/>
                        </a:rPr>
                        <a:t>;</a:t>
                      </a:r>
                      <a:r>
                        <a:rPr lang="zh-CN" sz="1800" kern="100" smtClean="0">
                          <a:solidFill>
                            <a:srgbClr val="000000"/>
                          </a:solidFill>
                          <a:latin typeface="仿宋" panose="02010609060101010101" charset="-122"/>
                          <a:ea typeface="仿宋" panose="02010609060101010101" charset="-122"/>
                          <a:cs typeface="Times New Roman" panose="02020603050405020304"/>
                        </a:rPr>
                        <a:t>近地点时</a:t>
                      </a:r>
                      <a:r>
                        <a:rPr lang="en-US" altLang="zh-CN" sz="1800" kern="100" smtClean="0">
                          <a:solidFill>
                            <a:srgbClr val="000000"/>
                          </a:solidFill>
                          <a:latin typeface="仿宋" panose="02010609060101010101" charset="-122"/>
                          <a:ea typeface="仿宋" panose="02010609060101010101" charset="-122"/>
                          <a:cs typeface="Times New Roman" panose="02020603050405020304"/>
                        </a:rPr>
                        <a:t>  </a:t>
                      </a:r>
                      <a:r>
                        <a:rPr lang="en-US" sz="1800" u="sng" kern="100" smtClean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仿宋" panose="02010609060101010101" charset="-122"/>
                          <a:ea typeface="仿宋" panose="02010609060101010101" charset="-122"/>
                          <a:cs typeface="Times New Roman" panose="02020603050405020304"/>
                        </a:rPr>
                        <a:t> </a:t>
                      </a:r>
                      <a:r>
                        <a:rPr lang="en-US" altLang="zh-CN" sz="1800" u="sng" kern="100" smtClean="0">
                          <a:solidFill>
                            <a:srgbClr val="FF00FF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仿宋" panose="02010609060101010101" charset="-122"/>
                          <a:ea typeface="仿宋" panose="02010609060101010101" charset="-122"/>
                          <a:cs typeface="Times New Roman" panose="02020603050405020304"/>
                        </a:rPr>
                        <a:t>    </a:t>
                      </a:r>
                      <a:r>
                        <a:rPr lang="zh-CN" sz="1800" kern="100" smtClean="0">
                          <a:solidFill>
                            <a:srgbClr val="000000"/>
                          </a:solidFill>
                          <a:latin typeface="仿宋" panose="02010609060101010101" charset="-122"/>
                          <a:ea typeface="仿宋" panose="02010609060101010101" charset="-122"/>
                          <a:cs typeface="Times New Roman" panose="02020603050405020304"/>
                        </a:rPr>
                        <a:t>能最大</a:t>
                      </a:r>
                      <a:r>
                        <a:rPr lang="en-US" sz="1800" kern="100" smtClean="0">
                          <a:solidFill>
                            <a:srgbClr val="000000"/>
                          </a:solidFill>
                          <a:latin typeface="仿宋" panose="02010609060101010101" charset="-122"/>
                          <a:ea typeface="仿宋" panose="02010609060101010101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800" kern="100" smtClean="0">
                          <a:solidFill>
                            <a:srgbClr val="000000"/>
                          </a:solidFill>
                          <a:latin typeface="仿宋" panose="02010609060101010101" charset="-122"/>
                          <a:ea typeface="仿宋" panose="02010609060101010101" charset="-122"/>
                          <a:cs typeface="Times New Roman" panose="02020603050405020304"/>
                        </a:rPr>
                        <a:t>远地点时</a:t>
                      </a:r>
                      <a:r>
                        <a:rPr lang="en-US" altLang="zh-CN" sz="1800" kern="100" smtClean="0">
                          <a:solidFill>
                            <a:srgbClr val="000000"/>
                          </a:solidFill>
                          <a:latin typeface="仿宋" panose="02010609060101010101" charset="-122"/>
                          <a:ea typeface="仿宋" panose="02010609060101010101" charset="-122"/>
                          <a:cs typeface="Times New Roman" panose="02020603050405020304"/>
                        </a:rPr>
                        <a:t> </a:t>
                      </a:r>
                      <a:r>
                        <a:rPr lang="en-US" sz="1800" u="sng" kern="100" smtClean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仿宋" panose="02010609060101010101" charset="-122"/>
                          <a:ea typeface="仿宋" panose="02010609060101010101" charset="-122"/>
                          <a:cs typeface="Times New Roman" panose="02020603050405020304"/>
                        </a:rPr>
                        <a:t> </a:t>
                      </a:r>
                      <a:r>
                        <a:rPr lang="en-US" altLang="zh-CN" sz="1800" u="sng" kern="100" smtClean="0">
                          <a:solidFill>
                            <a:srgbClr val="FF00FF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仿宋" panose="02010609060101010101" charset="-122"/>
                          <a:ea typeface="仿宋" panose="02010609060101010101" charset="-122"/>
                          <a:cs typeface="Times New Roman" panose="02020603050405020304"/>
                        </a:rPr>
                        <a:t>___________</a:t>
                      </a:r>
                      <a:r>
                        <a:rPr lang="zh-CN" sz="1800" kern="100" smtClean="0">
                          <a:solidFill>
                            <a:srgbClr val="000000"/>
                          </a:solidFill>
                          <a:latin typeface="仿宋" panose="02010609060101010101" charset="-122"/>
                          <a:ea typeface="仿宋" panose="02010609060101010101" charset="-122"/>
                          <a:cs typeface="Times New Roman" panose="02020603050405020304"/>
                        </a:rPr>
                        <a:t>能最大</a:t>
                      </a:r>
                      <a:endParaRPr lang="zh-CN" sz="1800" kern="100">
                        <a:solidFill>
                          <a:srgbClr val="000000"/>
                        </a:solidFill>
                        <a:latin typeface="仿宋" panose="02010609060101010101" charset="-122"/>
                        <a:ea typeface="仿宋" panose="02010609060101010101" charset="-122"/>
                        <a:cs typeface="Times New Roman" panose="02020603050405020304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66" name="18WHLWJJZKBWL53.jpg"/>
          <p:cNvPicPr/>
          <p:nvPr/>
        </p:nvPicPr>
        <p:blipFill>
          <a:blip r:embed="rId3"/>
          <a:stretch>
            <a:fillRect/>
          </a:stretch>
        </p:blipFill>
        <p:spPr>
          <a:xfrm>
            <a:off x="3510718" y="1420989"/>
            <a:ext cx="856214" cy="1177656"/>
          </a:xfrm>
          <a:prstGeom prst="rect">
            <a:avLst/>
          </a:prstGeom>
        </p:spPr>
      </p:pic>
      <p:pic>
        <p:nvPicPr>
          <p:cNvPr id="67" name="18WHLWJJZKBWL54.jpg"/>
          <p:cNvPicPr/>
          <p:nvPr/>
        </p:nvPicPr>
        <p:blipFill>
          <a:blip r:embed="rId4"/>
          <a:stretch>
            <a:fillRect/>
          </a:stretch>
        </p:blipFill>
        <p:spPr>
          <a:xfrm>
            <a:off x="3329632" y="2832032"/>
            <a:ext cx="972754" cy="1294197"/>
          </a:xfrm>
          <a:prstGeom prst="rect">
            <a:avLst/>
          </a:prstGeom>
        </p:spPr>
      </p:pic>
      <p:pic>
        <p:nvPicPr>
          <p:cNvPr id="68" name="18WHLWJJZKBWL55.jpg"/>
          <p:cNvPicPr/>
          <p:nvPr/>
        </p:nvPicPr>
        <p:blipFill>
          <a:blip r:embed="rId5"/>
          <a:stretch>
            <a:fillRect/>
          </a:stretch>
        </p:blipFill>
        <p:spPr>
          <a:xfrm>
            <a:off x="3094853" y="4509386"/>
            <a:ext cx="1702386" cy="1295037"/>
          </a:xfrm>
          <a:prstGeom prst="rect">
            <a:avLst/>
          </a:prstGeom>
        </p:spPr>
      </p:pic>
      <p:sp>
        <p:nvSpPr>
          <p:cNvPr id="69" name="TextBox 68"/>
          <p:cNvSpPr txBox="1"/>
          <p:nvPr/>
        </p:nvSpPr>
        <p:spPr>
          <a:xfrm>
            <a:off x="6045126" y="1565910"/>
            <a:ext cx="4154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kern="10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仿宋" panose="02010609060101010101" charset="-122"/>
                <a:ea typeface="仿宋" panose="02010609060101010101" charset="-122"/>
                <a:cs typeface="Times New Roman" panose="02020603050405020304"/>
              </a:rPr>
              <a:t>动</a:t>
            </a:r>
            <a:endParaRPr lang="zh-CN" altLang="en-US">
              <a:solidFill>
                <a:srgbClr val="FF0000"/>
              </a:solidFill>
              <a:latin typeface="仿宋" panose="02010609060101010101" charset="-122"/>
              <a:ea typeface="仿宋" panose="02010609060101010101" charset="-122"/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9037544" y="3019985"/>
            <a:ext cx="4154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kern="10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仿宋" panose="02010609060101010101" charset="-122"/>
                <a:ea typeface="仿宋" panose="02010609060101010101" charset="-122"/>
                <a:cs typeface="Times New Roman" panose="02020603050405020304"/>
              </a:rPr>
              <a:t>动</a:t>
            </a:r>
            <a:endParaRPr lang="zh-CN" altLang="en-US">
              <a:solidFill>
                <a:srgbClr val="FF0000"/>
              </a:solidFill>
              <a:latin typeface="仿宋" panose="02010609060101010101" charset="-122"/>
              <a:ea typeface="仿宋" panose="02010609060101010101" charset="-122"/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7081446" y="3484357"/>
            <a:ext cx="4154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kern="10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仿宋" panose="02010609060101010101" charset="-122"/>
                <a:ea typeface="仿宋" panose="02010609060101010101" charset="-122"/>
                <a:cs typeface="Times New Roman" panose="02020603050405020304"/>
              </a:rPr>
              <a:t>动</a:t>
            </a:r>
            <a:endParaRPr lang="zh-CN" altLang="en-US">
              <a:solidFill>
                <a:srgbClr val="FF0000"/>
              </a:solidFill>
              <a:latin typeface="仿宋" panose="02010609060101010101" charset="-122"/>
              <a:ea typeface="仿宋" panose="02010609060101010101" charset="-122"/>
            </a:endParaRPr>
          </a:p>
        </p:txBody>
      </p:sp>
      <p:sp>
        <p:nvSpPr>
          <p:cNvPr id="73" name="TextBox 72"/>
          <p:cNvSpPr txBox="1"/>
          <p:nvPr/>
        </p:nvSpPr>
        <p:spPr>
          <a:xfrm>
            <a:off x="8180519" y="1980079"/>
            <a:ext cx="4154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kern="10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仿宋" panose="02010609060101010101" charset="-122"/>
                <a:ea typeface="仿宋" panose="02010609060101010101" charset="-122"/>
                <a:cs typeface="Times New Roman" panose="02020603050405020304"/>
              </a:rPr>
              <a:t>动</a:t>
            </a:r>
            <a:endParaRPr lang="zh-CN" altLang="en-US">
              <a:solidFill>
                <a:srgbClr val="FF0000"/>
              </a:solidFill>
              <a:latin typeface="仿宋" panose="02010609060101010101" charset="-122"/>
              <a:ea typeface="仿宋" panose="02010609060101010101" charset="-122"/>
            </a:endParaRPr>
          </a:p>
        </p:txBody>
      </p:sp>
      <p:sp>
        <p:nvSpPr>
          <p:cNvPr id="74" name="TextBox 73"/>
          <p:cNvSpPr txBox="1"/>
          <p:nvPr/>
        </p:nvSpPr>
        <p:spPr>
          <a:xfrm>
            <a:off x="7147785" y="4282216"/>
            <a:ext cx="4154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kern="10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仿宋" panose="02010609060101010101" charset="-122"/>
                <a:ea typeface="仿宋" panose="02010609060101010101" charset="-122"/>
                <a:cs typeface="Times New Roman" panose="02020603050405020304"/>
              </a:rPr>
              <a:t>动</a:t>
            </a:r>
            <a:endParaRPr lang="zh-CN" altLang="en-US">
              <a:solidFill>
                <a:srgbClr val="FF0000"/>
              </a:solidFill>
              <a:latin typeface="仿宋" panose="02010609060101010101" charset="-122"/>
              <a:ea typeface="仿宋" panose="02010609060101010101" charset="-122"/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5297470" y="5110555"/>
            <a:ext cx="4154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kern="10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仿宋" panose="02010609060101010101" charset="-122"/>
                <a:ea typeface="仿宋" panose="02010609060101010101" charset="-122"/>
                <a:cs typeface="Times New Roman" panose="02020603050405020304"/>
              </a:rPr>
              <a:t>动</a:t>
            </a:r>
            <a:endParaRPr lang="zh-CN" altLang="en-US">
              <a:solidFill>
                <a:srgbClr val="FF0000"/>
              </a:solidFill>
              <a:latin typeface="仿宋" panose="02010609060101010101" charset="-122"/>
              <a:ea typeface="仿宋" panose="02010609060101010101" charset="-122"/>
            </a:endParaRPr>
          </a:p>
        </p:txBody>
      </p:sp>
      <p:sp>
        <p:nvSpPr>
          <p:cNvPr id="76" name="TextBox 75"/>
          <p:cNvSpPr txBox="1"/>
          <p:nvPr/>
        </p:nvSpPr>
        <p:spPr>
          <a:xfrm>
            <a:off x="7373695" y="5089039"/>
            <a:ext cx="4154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kern="10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仿宋" panose="02010609060101010101" charset="-122"/>
                <a:ea typeface="仿宋" panose="02010609060101010101" charset="-122"/>
                <a:cs typeface="Times New Roman" panose="02020603050405020304"/>
              </a:rPr>
              <a:t>动</a:t>
            </a:r>
            <a:endParaRPr lang="zh-CN" altLang="en-US">
              <a:solidFill>
                <a:srgbClr val="FF0000"/>
              </a:solidFill>
              <a:latin typeface="仿宋" panose="02010609060101010101" charset="-122"/>
              <a:ea typeface="仿宋" panose="02010609060101010101" charset="-122"/>
            </a:endParaRPr>
          </a:p>
        </p:txBody>
      </p:sp>
      <p:sp>
        <p:nvSpPr>
          <p:cNvPr id="78" name="TextBox 77"/>
          <p:cNvSpPr txBox="1"/>
          <p:nvPr/>
        </p:nvSpPr>
        <p:spPr>
          <a:xfrm>
            <a:off x="7750213" y="1528258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mtClean="0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</a:rPr>
              <a:t>重力势</a:t>
            </a:r>
            <a:endParaRPr lang="zh-CN" altLang="en-US">
              <a:solidFill>
                <a:srgbClr val="FF0000"/>
              </a:solidFill>
              <a:latin typeface="仿宋" panose="02010609060101010101" charset="-122"/>
              <a:ea typeface="仿宋" panose="02010609060101010101" charset="-122"/>
            </a:endParaRPr>
          </a:p>
        </p:txBody>
      </p:sp>
      <p:sp>
        <p:nvSpPr>
          <p:cNvPr id="79" name="TextBox 78"/>
          <p:cNvSpPr txBox="1"/>
          <p:nvPr/>
        </p:nvSpPr>
        <p:spPr>
          <a:xfrm>
            <a:off x="6052297" y="1992629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mtClean="0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</a:rPr>
              <a:t>重力势</a:t>
            </a:r>
            <a:endParaRPr lang="zh-CN" altLang="en-US">
              <a:solidFill>
                <a:srgbClr val="FF0000"/>
              </a:solidFill>
              <a:latin typeface="仿宋" panose="02010609060101010101" charset="-122"/>
              <a:ea typeface="仿宋" panose="02010609060101010101" charset="-122"/>
            </a:endParaRPr>
          </a:p>
        </p:txBody>
      </p:sp>
      <p:sp>
        <p:nvSpPr>
          <p:cNvPr id="80" name="TextBox 79"/>
          <p:cNvSpPr txBox="1"/>
          <p:nvPr/>
        </p:nvSpPr>
        <p:spPr>
          <a:xfrm>
            <a:off x="6955941" y="2982333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mtClean="0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</a:rPr>
              <a:t>重力势</a:t>
            </a:r>
            <a:endParaRPr lang="zh-CN" altLang="en-US">
              <a:solidFill>
                <a:srgbClr val="FF0000"/>
              </a:solidFill>
              <a:latin typeface="仿宋" panose="02010609060101010101" charset="-122"/>
              <a:ea typeface="仿宋" panose="02010609060101010101" charset="-122"/>
            </a:endParaRPr>
          </a:p>
        </p:txBody>
      </p:sp>
      <p:sp>
        <p:nvSpPr>
          <p:cNvPr id="81" name="TextBox 80"/>
          <p:cNvSpPr txBox="1"/>
          <p:nvPr/>
        </p:nvSpPr>
        <p:spPr>
          <a:xfrm>
            <a:off x="8808050" y="3392917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mtClean="0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</a:rPr>
              <a:t>重力势</a:t>
            </a:r>
            <a:endParaRPr lang="zh-CN" altLang="en-US">
              <a:solidFill>
                <a:srgbClr val="FF0000"/>
              </a:solidFill>
              <a:latin typeface="仿宋" panose="02010609060101010101" charset="-122"/>
              <a:ea typeface="仿宋" panose="02010609060101010101" charset="-122"/>
            </a:endParaRPr>
          </a:p>
        </p:txBody>
      </p:sp>
      <p:sp>
        <p:nvSpPr>
          <p:cNvPr id="82" name="TextBox 81"/>
          <p:cNvSpPr txBox="1"/>
          <p:nvPr/>
        </p:nvSpPr>
        <p:spPr>
          <a:xfrm>
            <a:off x="8668200" y="4296559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mtClean="0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</a:rPr>
              <a:t>重力势</a:t>
            </a:r>
            <a:endParaRPr lang="zh-CN" altLang="en-US">
              <a:solidFill>
                <a:srgbClr val="FF0000"/>
              </a:solidFill>
              <a:latin typeface="仿宋" panose="02010609060101010101" charset="-122"/>
              <a:ea typeface="仿宋" panose="02010609060101010101" charset="-122"/>
            </a:endParaRPr>
          </a:p>
        </p:txBody>
      </p:sp>
      <p:sp>
        <p:nvSpPr>
          <p:cNvPr id="83" name="TextBox 82"/>
          <p:cNvSpPr txBox="1"/>
          <p:nvPr/>
        </p:nvSpPr>
        <p:spPr>
          <a:xfrm>
            <a:off x="7140614" y="4683834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mtClean="0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</a:rPr>
              <a:t>重力势</a:t>
            </a:r>
            <a:endParaRPr lang="zh-CN" altLang="en-US">
              <a:solidFill>
                <a:srgbClr val="FF0000"/>
              </a:solidFill>
              <a:latin typeface="仿宋" panose="02010609060101010101" charset="-122"/>
              <a:ea typeface="仿宋" panose="02010609060101010101" charset="-122"/>
            </a:endParaRPr>
          </a:p>
        </p:txBody>
      </p:sp>
      <p:sp>
        <p:nvSpPr>
          <p:cNvPr id="84" name="TextBox 83"/>
          <p:cNvSpPr txBox="1"/>
          <p:nvPr/>
        </p:nvSpPr>
        <p:spPr>
          <a:xfrm>
            <a:off x="5464214" y="5503208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mtClean="0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</a:rPr>
              <a:t>重力势</a:t>
            </a:r>
            <a:endParaRPr lang="zh-CN" altLang="en-US">
              <a:solidFill>
                <a:srgbClr val="FF0000"/>
              </a:solidFill>
              <a:latin typeface="仿宋" panose="02010609060101010101" charset="-122"/>
              <a:ea typeface="仿宋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 nodeType="clickPar">
                      <p:stCondLst>
                        <p:cond delay="indefinite"/>
                      </p:stCondLst>
                      <p:childTnLst>
                        <p:par>
                          <p:cTn id="6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 nodeType="clickPar">
                      <p:stCondLst>
                        <p:cond delay="indefinite"/>
                      </p:stCondLst>
                      <p:childTnLst>
                        <p:par>
                          <p:cTn id="6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 nodeType="clickPar">
                      <p:stCondLst>
                        <p:cond delay="indefinite"/>
                      </p:stCondLst>
                      <p:childTnLst>
                        <p:par>
                          <p:cTn id="7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 nodeType="clickPar">
                      <p:stCondLst>
                        <p:cond delay="indefinite"/>
                      </p:stCondLst>
                      <p:childTnLst>
                        <p:par>
                          <p:cTn id="8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 nodeType="clickPar">
                      <p:stCondLst>
                        <p:cond delay="indefinite"/>
                      </p:stCondLst>
                      <p:childTnLst>
                        <p:par>
                          <p:cTn id="8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 nodeType="clickPar">
                      <p:stCondLst>
                        <p:cond delay="indefinite"/>
                      </p:stCondLst>
                      <p:childTnLst>
                        <p:par>
                          <p:cTn id="9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 nodeType="clickPar">
                      <p:stCondLst>
                        <p:cond delay="indefinite"/>
                      </p:stCondLst>
                      <p:childTnLst>
                        <p:par>
                          <p:cTn id="9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 nodeType="clickPar">
                      <p:stCondLst>
                        <p:cond delay="indefinite"/>
                      </p:stCondLst>
                      <p:childTnLst>
                        <p:par>
                          <p:cTn id="10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 animBg="1"/>
      <p:bldP spid="69" grpId="0"/>
      <p:bldP spid="70" grpId="0"/>
      <p:bldP spid="71" grpId="0"/>
      <p:bldP spid="73" grpId="0"/>
      <p:bldP spid="74" grpId="0"/>
      <p:bldP spid="75" grpId="0"/>
      <p:bldP spid="76" grpId="0"/>
      <p:bldP spid="78" grpId="0"/>
      <p:bldP spid="79" grpId="0"/>
      <p:bldP spid="80" grpId="0"/>
      <p:bldP spid="81" grpId="0"/>
      <p:bldP spid="82" grpId="0"/>
      <p:bldP spid="83" grpId="0"/>
      <p:bldP spid="8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1236345" y="1678305"/>
            <a:ext cx="9773920" cy="532765"/>
            <a:chOff x="950" y="6035"/>
            <a:chExt cx="15392" cy="839"/>
          </a:xfrm>
        </p:grpSpPr>
        <p:sp>
          <p:nvSpPr>
            <p:cNvPr id="17" name="文本框 10"/>
            <p:cNvSpPr txBox="1"/>
            <p:nvPr/>
          </p:nvSpPr>
          <p:spPr>
            <a:xfrm>
              <a:off x="950" y="6035"/>
              <a:ext cx="1443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r>
                <a:rPr lang="zh-CN" altLang="en-US" sz="2800" b="1">
                  <a:latin typeface="Times New Roman" panose="02020603050405020304" pitchFamily="18" charset="0"/>
                  <a:ea typeface="黑体" panose="02010609060101010101" pitchFamily="49" charset="-122"/>
                </a:rPr>
                <a:t>实验</a:t>
              </a:r>
            </a:p>
          </p:txBody>
        </p:sp>
        <p:sp>
          <p:nvSpPr>
            <p:cNvPr id="18" name="文本框 4"/>
            <p:cNvSpPr txBox="1"/>
            <p:nvPr/>
          </p:nvSpPr>
          <p:spPr>
            <a:xfrm>
              <a:off x="3262" y="6052"/>
              <a:ext cx="13080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zh-CN" altLang="en-US" sz="280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探究物体的动能跟哪些因素有关</a:t>
              </a:r>
              <a:endParaRPr lang="en-US" alt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1074420" y="2211070"/>
            <a:ext cx="10325100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sz="2400">
                <a:ea typeface="黑体" panose="02010609060101010101" pitchFamily="49" charset="-122"/>
              </a:rPr>
              <a:t>【设计与进行实验】</a:t>
            </a:r>
            <a:endParaRPr lang="en-US" sz="2400" b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1. </a:t>
            </a:r>
            <a:r>
              <a:rPr lang="zh-CN" sz="2400">
                <a:ea typeface="宋体" panose="02010600030101010101" pitchFamily="2" charset="-122"/>
              </a:rPr>
              <a:t>主要实验器材：质量相同的钢球、质量不同的钢球、木块、斜面等；</a:t>
            </a:r>
            <a:endParaRPr lang="en-US" sz="2400" b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2. </a:t>
            </a:r>
            <a:r>
              <a:rPr lang="zh-CN" sz="2400">
                <a:ea typeface="宋体" panose="02010600030101010101" pitchFamily="2" charset="-122"/>
              </a:rPr>
              <a:t>使钢球获得动能的方法：将钢球由斜面某一高度静止释放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重力势能转化为动能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；</a:t>
            </a:r>
            <a:endParaRPr lang="en-US" sz="2400" b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3. </a:t>
            </a:r>
            <a:r>
              <a:rPr lang="zh-CN" sz="2400">
                <a:ea typeface="宋体" panose="02010600030101010101" pitchFamily="2" charset="-122"/>
              </a:rPr>
              <a:t>将质量不同的钢球从同一位置处释放的目的：控制钢球到达水平面的</a:t>
            </a:r>
            <a:r>
              <a:rPr lang="zh-CN" sz="2400" u="sng">
                <a:ea typeface="宋体" panose="02010600030101010101" pitchFamily="2" charset="-122"/>
              </a:rPr>
              <a:t>速度相同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钢球的运动速度与质量无关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；</a:t>
            </a:r>
            <a:endParaRPr lang="zh-CN" altLang="en-US"/>
          </a:p>
        </p:txBody>
      </p:sp>
      <p:sp>
        <p:nvSpPr>
          <p:cNvPr id="4" name="剪去对角的矩形 3"/>
          <p:cNvSpPr/>
          <p:nvPr/>
        </p:nvSpPr>
        <p:spPr>
          <a:xfrm>
            <a:off x="647700" y="1605915"/>
            <a:ext cx="2056765" cy="666115"/>
          </a:xfrm>
          <a:prstGeom prst="snip2DiagRect">
            <a:avLst/>
          </a:prstGeom>
          <a:solidFill>
            <a:srgbClr val="FFC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  验</a:t>
            </a:r>
          </a:p>
        </p:txBody>
      </p:sp>
      <p:grpSp>
        <p:nvGrpSpPr>
          <p:cNvPr id="7" name="组合 6"/>
          <p:cNvGrpSpPr/>
          <p:nvPr/>
        </p:nvGrpSpPr>
        <p:grpSpPr>
          <a:xfrm>
            <a:off x="3935095" y="548640"/>
            <a:ext cx="3178810" cy="583565"/>
            <a:chOff x="6197" y="525"/>
            <a:chExt cx="5006" cy="919"/>
          </a:xfrm>
        </p:grpSpPr>
        <p:sp>
          <p:nvSpPr>
            <p:cNvPr id="5" name="平行四边形 4"/>
            <p:cNvSpPr/>
            <p:nvPr/>
          </p:nvSpPr>
          <p:spPr>
            <a:xfrm>
              <a:off x="6878" y="525"/>
              <a:ext cx="3882" cy="905"/>
            </a:xfrm>
            <a:prstGeom prst="parallelogram">
              <a:avLst/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6197" y="525"/>
              <a:ext cx="5006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b="1">
                  <a:latin typeface="黑体" panose="02010609060101010101" pitchFamily="49" charset="-122"/>
                  <a:ea typeface="黑体" panose="02010609060101010101" pitchFamily="49" charset="-122"/>
                </a:rPr>
                <a:t>实验突破</a:t>
              </a:r>
            </a:p>
          </p:txBody>
        </p:sp>
      </p:grpSp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768350" y="786765"/>
            <a:ext cx="10800715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4. </a:t>
            </a:r>
            <a:r>
              <a:rPr lang="zh-CN" sz="2400">
                <a:ea typeface="宋体" panose="02010600030101010101" pitchFamily="2" charset="-122"/>
              </a:rPr>
              <a:t>将质量相同的钢球从不同高度静止释放的目的：</a:t>
            </a:r>
            <a:r>
              <a:rPr lang="zh-CN" sz="2400" u="sng">
                <a:ea typeface="宋体" panose="02010600030101010101" pitchFamily="2" charset="-122"/>
              </a:rPr>
              <a:t>改变钢球到达水平面的速度</a:t>
            </a:r>
            <a:r>
              <a:rPr lang="zh-CN" sz="2400">
                <a:ea typeface="宋体" panose="02010600030101010101" pitchFamily="2" charset="-122"/>
              </a:rPr>
              <a:t>；</a:t>
            </a:r>
            <a:endParaRPr lang="en-US" sz="2400" b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5. </a:t>
            </a:r>
            <a:r>
              <a:rPr lang="zh-CN" sz="2400">
                <a:ea typeface="宋体" panose="02010600030101010101" pitchFamily="2" charset="-122"/>
              </a:rPr>
              <a:t>实验方法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(1)</a:t>
            </a:r>
            <a:r>
              <a:rPr lang="zh-CN" sz="2400">
                <a:ea typeface="宋体" panose="02010600030101010101" pitchFamily="2" charset="-122"/>
              </a:rPr>
              <a:t>转换法：通过</a:t>
            </a:r>
            <a:r>
              <a:rPr lang="zh-CN" sz="2400" u="sng">
                <a:ea typeface="宋体" panose="02010600030101010101" pitchFamily="2" charset="-122"/>
              </a:rPr>
              <a:t>木块被撞击后移动的距离</a:t>
            </a:r>
            <a:r>
              <a:rPr lang="zh-CN" sz="2400">
                <a:ea typeface="宋体" panose="02010600030101010101" pitchFamily="2" charset="-122"/>
              </a:rPr>
              <a:t>反映钢球动能的大小；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(2)</a:t>
            </a:r>
            <a:r>
              <a:rPr lang="zh-CN" sz="2400">
                <a:ea typeface="宋体" panose="02010600030101010101" pitchFamily="2" charset="-122"/>
              </a:rPr>
              <a:t>控制变量法：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①</a:t>
            </a:r>
            <a:r>
              <a:rPr lang="zh-CN" sz="2400">
                <a:ea typeface="宋体" panose="02010600030101010101" pitchFamily="2" charset="-122"/>
              </a:rPr>
              <a:t>探究动能大小与速度的关系：控制钢球的质量不变，改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变钢球的速度，即让两个质量相同的钢球从斜面上的不同高度由静止释放；</a:t>
            </a:r>
            <a:r>
              <a:rPr lang="en-US" sz="2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②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探究动能大小与质量的关系：控制钢球的速度相同，改变钢球的质量，即让质量不同的钢球从斜面上同一高度由静止释放；
</a:t>
            </a:r>
            <a:endParaRPr lang="zh-CN" altLang="en-US"/>
          </a:p>
        </p:txBody>
      </p:sp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1062355" y="1249680"/>
            <a:ext cx="10285730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6. </a:t>
            </a:r>
            <a:r>
              <a:rPr lang="zh-CN" sz="2400">
                <a:ea typeface="宋体" panose="02010600030101010101" pitchFamily="2" charset="-122"/>
              </a:rPr>
              <a:t>利用控制变量法设计、补充实验步骤．</a:t>
            </a:r>
            <a:r>
              <a:rPr lang="zh-CN" sz="2400">
                <a:ea typeface="黑体" panose="02010609060101010101" pitchFamily="49" charset="-122"/>
              </a:rPr>
              <a:t>【分析数据和现象，总结结论】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7. </a:t>
            </a:r>
            <a:r>
              <a:rPr lang="zh-CN" sz="2400">
                <a:ea typeface="宋体" panose="02010600030101010101" pitchFamily="2" charset="-122"/>
              </a:rPr>
              <a:t>根据实验现象和表格数据，总结实验结论；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8. </a:t>
            </a:r>
            <a:r>
              <a:rPr lang="zh-CN" sz="2400">
                <a:ea typeface="宋体" panose="02010600030101010101" pitchFamily="2" charset="-122"/>
              </a:rPr>
              <a:t>实验推理：</a:t>
            </a:r>
            <a:r>
              <a:rPr lang="zh-CN" sz="2400" u="sng">
                <a:ea typeface="宋体" panose="02010600030101010101" pitchFamily="2" charset="-122"/>
              </a:rPr>
              <a:t>当水平面绝对光滑时，木块将一直做匀速直线运</a:t>
            </a:r>
            <a:r>
              <a:rPr lang="zh-CN" sz="2400" u="sng">
                <a:latin typeface="Times New Roman" panose="02020603050405020304" pitchFamily="18" charset="0"/>
                <a:ea typeface="宋体" panose="02010600030101010101" pitchFamily="2" charset="-122"/>
              </a:rPr>
              <a:t>动</a:t>
            </a:r>
            <a:r>
              <a:rPr lang="zh-CN" sz="2400">
                <a:ea typeface="宋体" panose="02010600030101010101" pitchFamily="2" charset="-122"/>
              </a:rPr>
              <a:t>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zh-CN" sz="2400">
                <a:ea typeface="黑体" panose="02010609060101010101" pitchFamily="49" charset="-122"/>
              </a:rPr>
              <a:t>【交流与反思】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9. </a:t>
            </a:r>
            <a:r>
              <a:rPr lang="zh-CN" sz="2400">
                <a:ea typeface="宋体" panose="02010600030101010101" pitchFamily="2" charset="-122"/>
              </a:rPr>
              <a:t>实验操作评估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利用控制变量法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；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10. </a:t>
            </a:r>
            <a:r>
              <a:rPr lang="zh-CN" sz="2400">
                <a:ea typeface="宋体" panose="02010600030101010101" pitchFamily="2" charset="-122"/>
              </a:rPr>
              <a:t>钢球在水平面上不能立即停下的原因：钢球具有</a:t>
            </a:r>
            <a:r>
              <a:rPr lang="zh-CN" sz="2400" u="sng">
                <a:ea typeface="宋体" panose="02010600030101010101" pitchFamily="2" charset="-122"/>
              </a:rPr>
              <a:t>惯性</a:t>
            </a:r>
            <a:r>
              <a:rPr lang="zh-CN" sz="2400">
                <a:ea typeface="宋体" panose="02010600030101010101" pitchFamily="2" charset="-122"/>
              </a:rPr>
              <a:t>；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11. </a:t>
            </a:r>
            <a:r>
              <a:rPr lang="zh-CN" sz="2400">
                <a:ea typeface="宋体" panose="02010600030101010101" pitchFamily="2" charset="-122"/>
              </a:rPr>
              <a:t>木块在水平面上最终会停下来的原因：受到</a:t>
            </a:r>
            <a:r>
              <a:rPr lang="zh-CN" sz="2400" u="sng">
                <a:ea typeface="宋体" panose="02010600030101010101" pitchFamily="2" charset="-122"/>
              </a:rPr>
              <a:t>摩擦力</a:t>
            </a:r>
            <a:r>
              <a:rPr lang="en-US" sz="2400" u="sng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 u="sng">
                <a:ea typeface="宋体" panose="02010600030101010101" pitchFamily="2" charset="-122"/>
              </a:rPr>
              <a:t>阻力</a:t>
            </a:r>
            <a:r>
              <a:rPr lang="en-US" sz="2400" u="sng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的作用；
</a:t>
            </a:r>
            <a:endParaRPr lang="zh-CN" altLang="en-US"/>
          </a:p>
        </p:txBody>
      </p:sp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570865" y="1299845"/>
            <a:ext cx="11109960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12. </a:t>
            </a:r>
            <a:r>
              <a:rPr lang="zh-CN" sz="2400">
                <a:ea typeface="宋体" panose="02010600030101010101" pitchFamily="2" charset="-122"/>
              </a:rPr>
              <a:t>水平面绝对光滑时对实验的影响：钢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球撞击木块移动的距离无法确定，钢球动能的大小无法比较；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13. </a:t>
            </a:r>
            <a:r>
              <a:rPr lang="zh-CN" sz="2400">
                <a:ea typeface="宋体" panose="02010600030101010101" pitchFamily="2" charset="-122"/>
              </a:rPr>
              <a:t>实验过程中的能量转化：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(1)</a:t>
            </a:r>
            <a:r>
              <a:rPr lang="zh-CN" sz="2400">
                <a:ea typeface="宋体" panose="02010600030101010101" pitchFamily="2" charset="-122"/>
              </a:rPr>
              <a:t>钢球从斜面由静止滚下时重力势能转化为动能；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(2)</a:t>
            </a:r>
            <a:r>
              <a:rPr lang="zh-CN" sz="2400">
                <a:ea typeface="宋体" panose="02010600030101010101" pitchFamily="2" charset="-122"/>
              </a:rPr>
              <a:t>木块在水平面运动的过程中动能转化为内能；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(3)</a:t>
            </a:r>
            <a:r>
              <a:rPr lang="zh-CN" sz="2400">
                <a:ea typeface="宋体" panose="02010600030101010101" pitchFamily="2" charset="-122"/>
              </a:rPr>
              <a:t>若斜面光滑，钢球从斜面顶端由静止滚到斜面底部的过程中，其机械能不变．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14. </a:t>
            </a:r>
            <a:r>
              <a:rPr lang="zh-CN" sz="2400">
                <a:ea typeface="宋体" panose="02010600030101010101" pitchFamily="2" charset="-122"/>
              </a:rPr>
              <a:t>木块在水平面运动时滑动摩擦力大小的判断：接触面粗糙程度相同，摩擦力大小</a:t>
            </a:r>
            <a:r>
              <a:rPr lang="zh-CN" sz="2400" u="sng">
                <a:ea typeface="宋体" panose="02010600030101010101" pitchFamily="2" charset="-122"/>
              </a:rPr>
              <a:t>不变</a:t>
            </a:r>
            <a:r>
              <a:rPr lang="zh-CN" sz="2400">
                <a:ea typeface="宋体" panose="02010600030101010101" pitchFamily="2" charset="-122"/>
              </a:rPr>
              <a:t>；
</a:t>
            </a:r>
            <a:endParaRPr lang="zh-CN" altLang="en-US"/>
          </a:p>
        </p:txBody>
      </p:sp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843280" y="734695"/>
            <a:ext cx="10655300" cy="56311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15. </a:t>
            </a:r>
            <a:r>
              <a:rPr lang="zh-CN" sz="2400">
                <a:ea typeface="宋体" panose="02010600030101010101" pitchFamily="2" charset="-122"/>
              </a:rPr>
              <a:t>实验改进：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(1)</a:t>
            </a:r>
            <a:r>
              <a:rPr lang="zh-CN" sz="2400">
                <a:ea typeface="宋体" panose="02010600030101010101" pitchFamily="2" charset="-122"/>
              </a:rPr>
              <a:t>木块被撞后滑出木板的解决办法：换质量更大的木块，换质量较小的钢球，换较长的木板；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(2)</a:t>
            </a:r>
            <a:r>
              <a:rPr lang="zh-CN" sz="2400">
                <a:ea typeface="宋体" panose="02010600030101010101" pitchFamily="2" charset="-122"/>
              </a:rPr>
              <a:t>木块质量较大，确保实验仍有较明显的现象的方法：增大钢球滚下的高度；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(3)</a:t>
            </a:r>
            <a:r>
              <a:rPr lang="zh-CN" sz="2400">
                <a:ea typeface="宋体" panose="02010600030101010101" pitchFamily="2" charset="-122"/>
              </a:rPr>
              <a:t>不用木块的实验改进：在桌面上铺一条毛巾，用钢球在毛巾表面滚动的距离来反映动能的大小．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16. </a:t>
            </a:r>
            <a:r>
              <a:rPr lang="zh-CN" sz="2400">
                <a:ea typeface="宋体" panose="02010600030101010101" pitchFamily="2" charset="-122"/>
              </a:rPr>
              <a:t>实验结论的应用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超速、超载分析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．</a:t>
            </a:r>
            <a:r>
              <a:rPr lang="zh-CN" sz="2400">
                <a:ea typeface="黑体" panose="02010609060101010101" pitchFamily="49" charset="-122"/>
              </a:rPr>
              <a:t>实验结论：</a:t>
            </a:r>
            <a:r>
              <a:rPr lang="zh-CN" sz="2400">
                <a:ea typeface="宋体" panose="02010600030101010101" pitchFamily="2" charset="-122"/>
              </a:rPr>
              <a:t>物体动能的大小与物体的质量和运动速度有关：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①</a:t>
            </a:r>
            <a:r>
              <a:rPr lang="zh-CN" sz="2400">
                <a:ea typeface="宋体" panose="02010600030101010101" pitchFamily="2" charset="-122"/>
              </a:rPr>
              <a:t>质量相同的物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体，运动的速度越大，它的动能越大；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②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运动速度相同的物体，质量越大，它的动能越大．
</a:t>
            </a:r>
            <a:endParaRPr lang="zh-CN" altLang="en-US"/>
          </a:p>
        </p:txBody>
      </p:sp>
    </p:spTree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334963" y="1049338"/>
          <a:ext cx="11337290" cy="469963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1" r:id="rId3" imgW="5286375" imgH="2190750" progId="Word.Document.12">
                  <p:embed/>
                </p:oleObj>
              </mc:Choice>
              <mc:Fallback>
                <p:oleObj r:id="rId3" imgW="5286375" imgH="2190750" progId="Word.Document.12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34963" y="1049338"/>
                        <a:ext cx="11337290" cy="469963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>
    <p:pull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335280" y="476568"/>
          <a:ext cx="11336655" cy="4924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0" r:id="rId3" imgW="5286375" imgH="2295525" progId="Word.Document.12">
                  <p:embed/>
                </p:oleObj>
              </mc:Choice>
              <mc:Fallback>
                <p:oleObj r:id="rId3" imgW="5286375" imgH="2295525" progId="Word.Document.12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35280" y="476568"/>
                        <a:ext cx="11336655" cy="49244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" name="图片 2" descr="菁优网：http://www.jyeoo.com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485640" y="3717290"/>
            <a:ext cx="3035935" cy="294894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pull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335280" y="937578"/>
          <a:ext cx="11336655" cy="492315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4" r:id="rId3" imgW="5286375" imgH="2295525" progId="Word.Document.12">
                  <p:embed/>
                </p:oleObj>
              </mc:Choice>
              <mc:Fallback>
                <p:oleObj r:id="rId3" imgW="5286375" imgH="2295525" progId="Word.Document.12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35280" y="937578"/>
                        <a:ext cx="11336655" cy="492315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>
    <p:pull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335280" y="620713"/>
          <a:ext cx="11336655" cy="449516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8" r:id="rId3" imgW="5286375" imgH="2095500" progId="Word.Document.12">
                  <p:embed/>
                </p:oleObj>
              </mc:Choice>
              <mc:Fallback>
                <p:oleObj r:id="rId3" imgW="5286375" imgH="2095500" progId="Word.Document.12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35280" y="620713"/>
                        <a:ext cx="11336655" cy="449516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>
    <p:pull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50190"/>
            <a:ext cx="12190730" cy="6455410"/>
          </a:xfrm>
          <a:prstGeom prst="rect">
            <a:avLst/>
          </a:prstGeom>
        </p:spPr>
      </p:pic>
      <p:sp>
        <p:nvSpPr>
          <p:cNvPr id="2" name="剪去对角的矩形 1"/>
          <p:cNvSpPr/>
          <p:nvPr/>
        </p:nvSpPr>
        <p:spPr>
          <a:xfrm>
            <a:off x="155575" y="250190"/>
            <a:ext cx="2056765" cy="666115"/>
          </a:xfrm>
          <a:prstGeom prst="snip2DiagRect">
            <a:avLst/>
          </a:prstGeom>
          <a:solidFill>
            <a:srgbClr val="FFC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考点导航</a:t>
            </a:r>
          </a:p>
        </p:txBody>
      </p:sp>
    </p:spTree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335280" y="1049973"/>
          <a:ext cx="11336655" cy="469836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2" r:id="rId3" imgW="5286375" imgH="2190750" progId="Word.Document.12">
                  <p:embed/>
                </p:oleObj>
              </mc:Choice>
              <mc:Fallback>
                <p:oleObj r:id="rId3" imgW="5286375" imgH="2190750" progId="Word.Document.12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35280" y="1049973"/>
                        <a:ext cx="11336655" cy="469836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>
    <p:pull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335280" y="1151573"/>
          <a:ext cx="11336655" cy="449516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6" r:id="rId3" imgW="5286375" imgH="2095500" progId="Word.Document.12">
                  <p:embed/>
                </p:oleObj>
              </mc:Choice>
              <mc:Fallback>
                <p:oleObj r:id="rId3" imgW="5286375" imgH="2095500" progId="Word.Document.12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35280" y="1151573"/>
                        <a:ext cx="11336655" cy="449516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" name="New picture"/>
          <p:cNvPicPr/>
          <p:nvPr/>
        </p:nvPicPr>
        <p:blipFill>
          <a:blip r:embed="rId5"/>
          <a:stretch>
            <a:fillRect/>
          </a:stretch>
        </p:blipFill>
        <p:spPr>
          <a:xfrm>
            <a:off x="12687300" y="10883900"/>
            <a:ext cx="317500" cy="228600"/>
          </a:xfrm>
          <a:prstGeom prst="cube">
            <a:avLst/>
          </a:prstGeom>
        </p:spPr>
      </p:pic>
    </p:spTree>
  </p:cSld>
  <p:clrMapOvr>
    <a:masterClrMapping/>
  </p:clrMapOvr>
  <p:transition>
    <p:pull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514350" y="887095"/>
            <a:ext cx="2056130" cy="665480"/>
            <a:chOff x="11221" y="929"/>
            <a:chExt cx="3238" cy="1246"/>
          </a:xfrm>
        </p:grpSpPr>
        <p:sp>
          <p:nvSpPr>
            <p:cNvPr id="10" name="剪去对角的矩形 9"/>
            <p:cNvSpPr/>
            <p:nvPr/>
          </p:nvSpPr>
          <p:spPr>
            <a:xfrm>
              <a:off x="11221" y="929"/>
              <a:ext cx="3239" cy="1247"/>
            </a:xfrm>
            <a:prstGeom prst="snip2DiagRect">
              <a:avLst/>
            </a:prstGeom>
            <a:solidFill>
              <a:srgbClr val="FFC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 10"/>
            <p:cNvSpPr/>
            <p:nvPr/>
          </p:nvSpPr>
          <p:spPr>
            <a:xfrm>
              <a:off x="13102" y="979"/>
              <a:ext cx="1146" cy="113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709295" y="958850"/>
            <a:ext cx="10210800" cy="521970"/>
            <a:chOff x="894" y="3246"/>
            <a:chExt cx="16080" cy="822"/>
          </a:xfrm>
        </p:grpSpPr>
        <p:sp>
          <p:nvSpPr>
            <p:cNvPr id="20481" name="文本框 4"/>
            <p:cNvSpPr txBox="1"/>
            <p:nvPr/>
          </p:nvSpPr>
          <p:spPr>
            <a:xfrm>
              <a:off x="3894" y="3246"/>
              <a:ext cx="13080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zh-CN" altLang="en-US" sz="280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功</a:t>
              </a:r>
              <a:endParaRPr lang="en-US" alt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20488" name="组合 13"/>
            <p:cNvGrpSpPr/>
            <p:nvPr/>
          </p:nvGrpSpPr>
          <p:grpSpPr>
            <a:xfrm>
              <a:off x="894" y="3246"/>
              <a:ext cx="2489" cy="820"/>
              <a:chOff x="6686" y="8865"/>
              <a:chExt cx="2649" cy="875"/>
            </a:xfrm>
          </p:grpSpPr>
          <p:sp>
            <p:nvSpPr>
              <p:cNvPr id="20490" name="文本框 10"/>
              <p:cNvSpPr txBox="1"/>
              <p:nvPr/>
            </p:nvSpPr>
            <p:spPr>
              <a:xfrm>
                <a:off x="6686" y="8865"/>
                <a:ext cx="1536" cy="87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lstStyle/>
              <a:p>
                <a:r>
                  <a:rPr lang="zh-CN" altLang="en-US" sz="2800" b="1">
                    <a:latin typeface="Times New Roman" panose="02020603050405020304" pitchFamily="18" charset="0"/>
                    <a:ea typeface="黑体" panose="02010609060101010101" pitchFamily="49" charset="-122"/>
                  </a:rPr>
                  <a:t>考点</a:t>
                </a:r>
              </a:p>
            </p:txBody>
          </p:sp>
          <p:sp>
            <p:nvSpPr>
              <p:cNvPr id="20491" name="文本框 11"/>
              <p:cNvSpPr txBox="1"/>
              <p:nvPr/>
            </p:nvSpPr>
            <p:spPr>
              <a:xfrm rot="-10800000" flipV="1">
                <a:off x="8667" y="8865"/>
                <a:ext cx="668" cy="87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lstStyle/>
              <a:p>
                <a:r>
                  <a:rPr lang="en-US" altLang="zh-CN" sz="28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1</a:t>
                </a:r>
              </a:p>
            </p:txBody>
          </p:sp>
        </p:grpSp>
      </p:grpSp>
      <p:sp>
        <p:nvSpPr>
          <p:cNvPr id="45" name="矩形 44"/>
          <p:cNvSpPr/>
          <p:nvPr/>
        </p:nvSpPr>
        <p:spPr>
          <a:xfrm>
            <a:off x="444500" y="1487805"/>
            <a:ext cx="11104245" cy="56311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ct val="0"/>
              </a:spcAft>
            </a:pPr>
            <a:r>
              <a:rPr lang="en-US" altLang="zh-CN" sz="240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/>
              </a:rPr>
              <a:t>1.</a:t>
            </a:r>
            <a:r>
              <a:rPr lang="zh-CN" altLang="en-US" sz="240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/>
              </a:rPr>
              <a:t>定义</a:t>
            </a:r>
            <a:r>
              <a:rPr lang="en-US" altLang="zh-CN" sz="240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/>
              </a:rPr>
              <a:t>:</a:t>
            </a:r>
            <a:r>
              <a:rPr lang="zh-CN" altLang="en-US" sz="240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/>
              </a:rPr>
              <a:t>如果一个力作用在物体上</a:t>
            </a:r>
            <a:r>
              <a:rPr lang="en-US" altLang="zh-CN" sz="240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/>
              </a:rPr>
              <a:t>,</a:t>
            </a:r>
            <a:r>
              <a:rPr lang="zh-CN" altLang="en-US" sz="240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/>
              </a:rPr>
              <a:t>且这个物体在</a:t>
            </a:r>
            <a:r>
              <a:rPr lang="zh-CN" altLang="en-US" sz="2400" u="sng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/>
              </a:rPr>
              <a:t>               </a:t>
            </a:r>
            <a:r>
              <a:rPr lang="zh-CN" altLang="en-US" sz="240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/>
              </a:rPr>
              <a:t>移动了一段距离</a:t>
            </a:r>
            <a:r>
              <a:rPr lang="en-US" altLang="zh-CN" sz="240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/>
              </a:rPr>
              <a:t>,</a:t>
            </a:r>
            <a:r>
              <a:rPr lang="zh-CN" altLang="en-US" sz="240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/>
              </a:rPr>
              <a:t>就说这个力对物体做了功</a:t>
            </a:r>
            <a:r>
              <a:rPr lang="en-US" altLang="zh-CN" sz="240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/>
              </a:rPr>
              <a:t>.</a:t>
            </a:r>
          </a:p>
          <a:p>
            <a:pPr>
              <a:lnSpc>
                <a:spcPct val="150000"/>
              </a:lnSpc>
              <a:spcAft>
                <a:spcPct val="0"/>
              </a:spcAft>
            </a:pPr>
            <a:r>
              <a:rPr lang="en-US" altLang="zh-CN" sz="240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/>
              </a:rPr>
              <a:t>2.</a:t>
            </a:r>
            <a:r>
              <a:rPr lang="zh-CN" altLang="en-US" sz="240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/>
              </a:rPr>
              <a:t>公式</a:t>
            </a:r>
            <a:r>
              <a:rPr lang="en-US" altLang="zh-CN" sz="240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/>
              </a:rPr>
              <a:t>:</a:t>
            </a:r>
          </a:p>
          <a:p>
            <a:pPr>
              <a:lnSpc>
                <a:spcPct val="150000"/>
              </a:lnSpc>
              <a:spcAft>
                <a:spcPct val="0"/>
              </a:spcAft>
            </a:pPr>
            <a:endParaRPr lang="en-US" altLang="zh-CN" sz="2400" smtClean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ct val="0"/>
              </a:spcAft>
            </a:pPr>
            <a:endParaRPr lang="en-US" altLang="zh-CN" sz="2400" smtClean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ct val="0"/>
              </a:spcAft>
            </a:pPr>
            <a:r>
              <a:rPr lang="en-US" altLang="zh-CN" sz="240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/>
              </a:rPr>
              <a:t>3.</a:t>
            </a:r>
            <a:r>
              <a:rPr lang="zh-CN" altLang="en-US" sz="240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/>
              </a:rPr>
              <a:t>单位</a:t>
            </a:r>
            <a:r>
              <a:rPr lang="en-US" altLang="zh-CN" sz="240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/>
              </a:rPr>
              <a:t>:</a:t>
            </a:r>
            <a:r>
              <a:rPr lang="zh-CN" altLang="en-US" sz="240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/>
              </a:rPr>
              <a:t>在国际单位制中</a:t>
            </a:r>
            <a:r>
              <a:rPr lang="en-US" altLang="zh-CN" sz="240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/>
              </a:rPr>
              <a:t>,</a:t>
            </a:r>
            <a:r>
              <a:rPr lang="zh-CN" altLang="en-US" sz="240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/>
              </a:rPr>
              <a:t>功的单位是</a:t>
            </a:r>
            <a:r>
              <a:rPr lang="zh-CN" altLang="en-US" sz="2400" u="sng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/>
              </a:rPr>
              <a:t>                 </a:t>
            </a:r>
            <a:r>
              <a:rPr lang="en-US" altLang="zh-CN" sz="240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/>
              </a:rPr>
              <a:t>,</a:t>
            </a:r>
            <a:r>
              <a:rPr lang="zh-CN" altLang="en-US" sz="240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/>
              </a:rPr>
              <a:t>简称</a:t>
            </a:r>
            <a:r>
              <a:rPr lang="zh-CN" altLang="en-US" sz="2400" u="sng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/>
              </a:rPr>
              <a:t>             </a:t>
            </a:r>
            <a:r>
              <a:rPr lang="en-US" altLang="zh-CN" sz="240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/>
              </a:rPr>
              <a:t>,</a:t>
            </a:r>
            <a:r>
              <a:rPr lang="zh-CN" altLang="en-US" sz="240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/>
              </a:rPr>
              <a:t>符号</a:t>
            </a:r>
            <a:r>
              <a:rPr lang="zh-CN" altLang="en-US" sz="2400" u="sng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/>
              </a:rPr>
              <a:t>           </a:t>
            </a:r>
            <a:r>
              <a:rPr lang="en-US" altLang="zh-CN" sz="240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/>
              </a:rPr>
              <a:t>.1</a:t>
            </a:r>
            <a:r>
              <a:rPr lang="en-US" altLang="zh-CN" sz="2400" u="sng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/>
              </a:rPr>
              <a:t>        </a:t>
            </a:r>
            <a:r>
              <a:rPr lang="en-US" altLang="zh-CN" sz="240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/>
              </a:rPr>
              <a:t>=1 N·m.</a:t>
            </a:r>
          </a:p>
          <a:p>
            <a:pPr>
              <a:lnSpc>
                <a:spcPct val="150000"/>
              </a:lnSpc>
              <a:spcAft>
                <a:spcPct val="0"/>
              </a:spcAft>
            </a:pPr>
            <a:r>
              <a:rPr lang="en-US" altLang="zh-CN" sz="240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/>
              </a:rPr>
              <a:t>4.</a:t>
            </a:r>
            <a:r>
              <a:rPr lang="zh-CN" altLang="en-US" sz="240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/>
              </a:rPr>
              <a:t>做功的两个必要条件</a:t>
            </a:r>
            <a:r>
              <a:rPr lang="en-US" altLang="zh-CN" sz="240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/>
              </a:rPr>
              <a:t>:</a:t>
            </a:r>
            <a:r>
              <a:rPr lang="zh-CN" altLang="en-US" sz="240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/>
              </a:rPr>
              <a:t>一是有</a:t>
            </a:r>
            <a:r>
              <a:rPr lang="zh-CN" altLang="en-US" sz="2400" u="sng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/>
              </a:rPr>
              <a:t>                   </a:t>
            </a:r>
            <a:r>
              <a:rPr lang="en-US" altLang="zh-CN" sz="240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/>
              </a:rPr>
              <a:t>,</a:t>
            </a:r>
            <a:r>
              <a:rPr lang="zh-CN" altLang="en-US" sz="240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/>
              </a:rPr>
              <a:t>二是物体在该力的方向上</a:t>
            </a:r>
            <a:r>
              <a:rPr lang="zh-CN" altLang="en-US" sz="2400" u="sng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/>
              </a:rPr>
              <a:t>             </a:t>
            </a:r>
            <a:r>
              <a:rPr lang="en-US" altLang="zh-CN" sz="240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/>
              </a:rPr>
              <a:t>.(</a:t>
            </a:r>
            <a:r>
              <a:rPr lang="zh-CN" altLang="en-US" sz="240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/>
              </a:rPr>
              <a:t>必须同时满足</a:t>
            </a:r>
            <a:r>
              <a:rPr lang="en-US" altLang="zh-CN" sz="240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/>
              </a:rPr>
              <a:t>,</a:t>
            </a:r>
            <a:r>
              <a:rPr lang="zh-CN" altLang="en-US" sz="240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/>
              </a:rPr>
              <a:t>缺一不可</a:t>
            </a:r>
            <a:r>
              <a:rPr lang="en-US" altLang="zh-CN" sz="240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/>
              </a:rPr>
              <a:t>)</a:t>
            </a:r>
          </a:p>
          <a:p>
            <a:pPr>
              <a:lnSpc>
                <a:spcPct val="150000"/>
              </a:lnSpc>
              <a:spcAft>
                <a:spcPct val="0"/>
              </a:spcAft>
            </a:pPr>
            <a:endParaRPr lang="en-US" altLang="zh-CN" sz="2400" smtClean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/>
            </a:endParaRPr>
          </a:p>
        </p:txBody>
      </p:sp>
      <p:sp>
        <p:nvSpPr>
          <p:cNvPr id="2" name="TextBox 34"/>
          <p:cNvSpPr txBox="1"/>
          <p:nvPr/>
        </p:nvSpPr>
        <p:spPr>
          <a:xfrm flipH="1">
            <a:off x="1511038" y="4809004"/>
            <a:ext cx="5465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/>
              </a:rPr>
              <a:t>J</a:t>
            </a:r>
            <a:endParaRPr lang="zh-CN" altLang="en-US" sz="240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9" name="TextBox 38"/>
          <p:cNvSpPr txBox="1"/>
          <p:nvPr/>
        </p:nvSpPr>
        <p:spPr>
          <a:xfrm flipH="1">
            <a:off x="6062420" y="4271532"/>
            <a:ext cx="9284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/>
              </a:rPr>
              <a:t>焦耳</a:t>
            </a:r>
            <a:endParaRPr lang="zh-CN" altLang="en-US" sz="240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1" name="TextBox 40"/>
          <p:cNvSpPr txBox="1"/>
          <p:nvPr/>
        </p:nvSpPr>
        <p:spPr>
          <a:xfrm flipH="1">
            <a:off x="7186107" y="1606176"/>
            <a:ext cx="20562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/>
              </a:rPr>
              <a:t>该力的方向上</a:t>
            </a:r>
            <a:endParaRPr lang="zh-CN" altLang="en-US" sz="240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3" name="TextBox 42"/>
          <p:cNvSpPr txBox="1"/>
          <p:nvPr/>
        </p:nvSpPr>
        <p:spPr>
          <a:xfrm flipH="1">
            <a:off x="9564480" y="4272841"/>
            <a:ext cx="6416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/>
              </a:rPr>
              <a:t>焦</a:t>
            </a:r>
            <a:endParaRPr lang="zh-CN" altLang="en-US" sz="240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37" name="18WHLWJJZKBWL49.jpg" descr="id:2147492615;FounderCES"/>
          <p:cNvPicPr/>
          <p:nvPr/>
        </p:nvPicPr>
        <p:blipFill>
          <a:blip r:embed="rId4"/>
          <a:stretch>
            <a:fillRect/>
          </a:stretch>
        </p:blipFill>
        <p:spPr>
          <a:xfrm>
            <a:off x="2290376" y="2721303"/>
            <a:ext cx="3439614" cy="1460658"/>
          </a:xfrm>
          <a:prstGeom prst="rect">
            <a:avLst/>
          </a:prstGeom>
        </p:spPr>
      </p:pic>
      <p:sp>
        <p:nvSpPr>
          <p:cNvPr id="44" name="TextBox 43"/>
          <p:cNvSpPr txBox="1"/>
          <p:nvPr/>
        </p:nvSpPr>
        <p:spPr>
          <a:xfrm flipH="1">
            <a:off x="835548" y="6013524"/>
            <a:ext cx="19970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/>
              </a:rPr>
              <a:t>移动了距离</a:t>
            </a:r>
            <a:endParaRPr lang="zh-CN" altLang="en-US" sz="240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8" name="TextBox 47"/>
          <p:cNvSpPr txBox="1"/>
          <p:nvPr/>
        </p:nvSpPr>
        <p:spPr>
          <a:xfrm flipH="1">
            <a:off x="4941866" y="5403775"/>
            <a:ext cx="23610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/>
              </a:rPr>
              <a:t>力作用在物体上</a:t>
            </a:r>
            <a:endParaRPr lang="zh-CN" altLang="en-US" sz="240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9" name="TextBox 48"/>
          <p:cNvSpPr txBox="1"/>
          <p:nvPr/>
        </p:nvSpPr>
        <p:spPr>
          <a:xfrm flipH="1">
            <a:off x="3247689" y="4809116"/>
            <a:ext cx="5967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/>
              </a:rPr>
              <a:t>J</a:t>
            </a:r>
            <a:endParaRPr lang="zh-CN" altLang="en-US" sz="240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3935095" y="333375"/>
            <a:ext cx="3178810" cy="582930"/>
            <a:chOff x="6197" y="525"/>
            <a:chExt cx="5006" cy="918"/>
          </a:xfrm>
        </p:grpSpPr>
        <p:sp>
          <p:nvSpPr>
            <p:cNvPr id="5" name="平行四边形 4"/>
            <p:cNvSpPr/>
            <p:nvPr/>
          </p:nvSpPr>
          <p:spPr>
            <a:xfrm>
              <a:off x="6878" y="525"/>
              <a:ext cx="3882" cy="905"/>
            </a:xfrm>
            <a:prstGeom prst="parallelogram">
              <a:avLst/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6197" y="525"/>
              <a:ext cx="5006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b="1">
                  <a:latin typeface="黑体" panose="02010609060101010101" pitchFamily="49" charset="-122"/>
                  <a:ea typeface="黑体" panose="02010609060101010101" pitchFamily="49" charset="-122"/>
                </a:rPr>
                <a:t>考点梳理</a:t>
              </a:r>
            </a:p>
          </p:txBody>
        </p:sp>
      </p:grp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/>
      <p:bldP spid="2" grpId="0"/>
      <p:bldP spid="39" grpId="0"/>
      <p:bldP spid="41" grpId="0"/>
      <p:bldP spid="43" grpId="0"/>
      <p:bldP spid="44" grpId="0"/>
      <p:bldP spid="48" grpId="0"/>
      <p:bldP spid="4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" name="表格 39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276187" y="809440"/>
          <a:ext cx="11719933" cy="4610828"/>
        </p:xfrm>
        <a:graphic>
          <a:graphicData uri="http://schemas.openxmlformats.org/drawingml/2006/table">
            <a:tbl>
              <a:tblPr/>
              <a:tblGrid>
                <a:gridCol w="928370"/>
                <a:gridCol w="3238051"/>
                <a:gridCol w="3238052"/>
                <a:gridCol w="4315460"/>
              </a:tblGrid>
              <a:tr h="220091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altLang="en-US" sz="2400" kern="10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示意图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400" kern="10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不劳无</a:t>
                      </a:r>
                      <a:r>
                        <a:rPr lang="zh-CN" sz="2400" kern="10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功</a:t>
                      </a:r>
                      <a:endParaRPr lang="en-US" altLang="zh-CN" sz="2400" kern="10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400" kern="10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箭</a:t>
                      </a:r>
                      <a:r>
                        <a:rPr lang="zh-CN" sz="2400" kern="10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射出后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400" kern="10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不动无</a:t>
                      </a:r>
                      <a:r>
                        <a:rPr lang="zh-CN" sz="2400" kern="10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功</a:t>
                      </a:r>
                      <a:endParaRPr lang="en-US" altLang="zh-CN" sz="2400" kern="10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400" kern="10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搬</a:t>
                      </a:r>
                      <a:r>
                        <a:rPr lang="zh-CN" sz="2400" kern="10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而未动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400" kern="10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垂直无</a:t>
                      </a:r>
                      <a:r>
                        <a:rPr lang="zh-CN" sz="2400" kern="10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功</a:t>
                      </a:r>
                      <a:endParaRPr lang="zh-CN" sz="2400" kern="10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400" kern="10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提着滑板在水</a:t>
                      </a: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400" kern="10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平路面上前行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2747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altLang="en-US" sz="2400" kern="10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特点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400" kern="10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物体在水平方向上不受力</a:t>
                      </a:r>
                      <a:r>
                        <a:rPr lang="en-US" sz="2400" kern="10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400" kern="10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因惯性而动</a:t>
                      </a: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400" kern="10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物体受力</a:t>
                      </a:r>
                      <a:r>
                        <a:rPr lang="en-US" sz="2400" kern="10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400" kern="10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但未动</a:t>
                      </a: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400" kern="10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有力且运动</a:t>
                      </a:r>
                      <a:r>
                        <a:rPr lang="en-US" sz="2400" kern="10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400" kern="10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但力的方向与物体运动的方向垂直</a:t>
                      </a: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82448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altLang="en-US" sz="2400" kern="10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举例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400" kern="10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踢出去的足球</a:t>
                      </a: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400" kern="10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推而未动</a:t>
                      </a: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400" kern="10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人提水桶水平前进</a:t>
                      </a:r>
                      <a:r>
                        <a:rPr lang="en-US" sz="2400" kern="10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400" kern="10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提水桶的力和重力不做功</a:t>
                      </a: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5" name="矩形 44"/>
          <p:cNvSpPr/>
          <p:nvPr/>
        </p:nvSpPr>
        <p:spPr>
          <a:xfrm>
            <a:off x="638063" y="303404"/>
            <a:ext cx="9656782" cy="10147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5.</a:t>
            </a:r>
            <a:r>
              <a:rPr lang="zh-CN" altLang="zh-CN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不做功的三种情况</a:t>
            </a:r>
          </a:p>
          <a:p>
            <a:pPr>
              <a:lnSpc>
                <a:spcPct val="150000"/>
              </a:lnSpc>
              <a:spcAft>
                <a:spcPct val="0"/>
              </a:spcAft>
            </a:pPr>
            <a:endParaRPr lang="en-US" altLang="zh-CN" sz="240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18WHLWJJZKBWL50.jpg"/>
          <p:cNvPicPr/>
          <p:nvPr/>
        </p:nvPicPr>
        <p:blipFill>
          <a:blip r:embed="rId3"/>
          <a:stretch>
            <a:fillRect/>
          </a:stretch>
        </p:blipFill>
        <p:spPr>
          <a:xfrm>
            <a:off x="1931321" y="896434"/>
            <a:ext cx="1944682" cy="1256814"/>
          </a:xfrm>
          <a:prstGeom prst="rect">
            <a:avLst/>
          </a:prstGeom>
        </p:spPr>
      </p:pic>
      <p:pic>
        <p:nvPicPr>
          <p:cNvPr id="4" name="18WHLWJJZKBWL51.jpg"/>
          <p:cNvPicPr/>
          <p:nvPr/>
        </p:nvPicPr>
        <p:blipFill>
          <a:blip r:embed="rId4"/>
          <a:stretch>
            <a:fillRect/>
          </a:stretch>
        </p:blipFill>
        <p:spPr>
          <a:xfrm>
            <a:off x="5438507" y="1055405"/>
            <a:ext cx="1312339" cy="1186593"/>
          </a:xfrm>
          <a:prstGeom prst="rect">
            <a:avLst/>
          </a:prstGeom>
        </p:spPr>
      </p:pic>
      <p:pic>
        <p:nvPicPr>
          <p:cNvPr id="5" name="18WHLWJJZKBWL52.jpg"/>
          <p:cNvPicPr/>
          <p:nvPr/>
        </p:nvPicPr>
        <p:blipFill>
          <a:blip r:embed="rId5"/>
          <a:stretch>
            <a:fillRect/>
          </a:stretch>
        </p:blipFill>
        <p:spPr>
          <a:xfrm>
            <a:off x="7799549" y="1318174"/>
            <a:ext cx="1088882" cy="160751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796925" y="514350"/>
            <a:ext cx="2056130" cy="665480"/>
            <a:chOff x="11221" y="929"/>
            <a:chExt cx="3238" cy="1246"/>
          </a:xfrm>
        </p:grpSpPr>
        <p:sp>
          <p:nvSpPr>
            <p:cNvPr id="12" name="剪去对角的矩形 11"/>
            <p:cNvSpPr/>
            <p:nvPr/>
          </p:nvSpPr>
          <p:spPr>
            <a:xfrm>
              <a:off x="11221" y="929"/>
              <a:ext cx="3239" cy="1247"/>
            </a:xfrm>
            <a:prstGeom prst="snip2DiagRect">
              <a:avLst/>
            </a:prstGeom>
            <a:solidFill>
              <a:srgbClr val="FFC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矩形 12"/>
            <p:cNvSpPr/>
            <p:nvPr/>
          </p:nvSpPr>
          <p:spPr>
            <a:xfrm>
              <a:off x="13102" y="979"/>
              <a:ext cx="1146" cy="113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973455" y="556895"/>
            <a:ext cx="10210800" cy="521970"/>
            <a:chOff x="894" y="3246"/>
            <a:chExt cx="16080" cy="822"/>
          </a:xfrm>
        </p:grpSpPr>
        <p:sp>
          <p:nvSpPr>
            <p:cNvPr id="20481" name="文本框 4"/>
            <p:cNvSpPr txBox="1"/>
            <p:nvPr/>
          </p:nvSpPr>
          <p:spPr>
            <a:xfrm>
              <a:off x="3894" y="3246"/>
              <a:ext cx="13080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zh-CN" altLang="en-US" sz="280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功率</a:t>
              </a:r>
              <a:endParaRPr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20488" name="组合 13"/>
            <p:cNvGrpSpPr/>
            <p:nvPr/>
          </p:nvGrpSpPr>
          <p:grpSpPr>
            <a:xfrm>
              <a:off x="894" y="3246"/>
              <a:ext cx="2489" cy="822"/>
              <a:chOff x="6686" y="8865"/>
              <a:chExt cx="2649" cy="877"/>
            </a:xfrm>
          </p:grpSpPr>
          <p:sp>
            <p:nvSpPr>
              <p:cNvPr id="20490" name="文本框 10"/>
              <p:cNvSpPr txBox="1"/>
              <p:nvPr/>
            </p:nvSpPr>
            <p:spPr>
              <a:xfrm>
                <a:off x="6686" y="8865"/>
                <a:ext cx="1536" cy="87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lstStyle/>
              <a:p>
                <a:r>
                  <a:rPr lang="zh-CN" altLang="en-US" sz="2800" b="1">
                    <a:latin typeface="Times New Roman" panose="02020603050405020304" pitchFamily="18" charset="0"/>
                    <a:ea typeface="黑体" panose="02010609060101010101" pitchFamily="49" charset="-122"/>
                  </a:rPr>
                  <a:t>考点</a:t>
                </a:r>
              </a:p>
            </p:txBody>
          </p:sp>
          <p:sp>
            <p:nvSpPr>
              <p:cNvPr id="20491" name="文本框 11"/>
              <p:cNvSpPr txBox="1"/>
              <p:nvPr/>
            </p:nvSpPr>
            <p:spPr>
              <a:xfrm rot="-10800000" flipV="1">
                <a:off x="8667" y="8865"/>
                <a:ext cx="668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lstStyle/>
              <a:p>
                <a:r>
                  <a:rPr lang="en-US" altLang="zh-CN" sz="28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2</a:t>
                </a:r>
              </a:p>
            </p:txBody>
          </p:sp>
        </p:grpSp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rcRect r="85399" b="-3459"/>
          <a:stretch>
            <a:fillRect/>
          </a:stretch>
        </p:blipFill>
        <p:spPr>
          <a:xfrm>
            <a:off x="2981325" y="4975225"/>
            <a:ext cx="1854835" cy="100457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2867660" y="1315085"/>
            <a:ext cx="231648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物体做功的时间</a:t>
            </a:r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9704070" y="1315085"/>
            <a:ext cx="178816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单位时间内</a:t>
            </a:r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5013960" y="2433955"/>
            <a:ext cx="84010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快慢</a:t>
            </a:r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rcRect r="93564" b="-3968"/>
          <a:stretch>
            <a:fillRect/>
          </a:stretch>
        </p:blipFill>
        <p:spPr>
          <a:xfrm>
            <a:off x="1670685" y="3714750"/>
            <a:ext cx="348615" cy="853440"/>
          </a:xfrm>
          <a:prstGeom prst="rect">
            <a:avLst/>
          </a:prstGeom>
        </p:spPr>
      </p:pic>
      <p:grpSp>
        <p:nvGrpSpPr>
          <p:cNvPr id="11" name="组合 10"/>
          <p:cNvGrpSpPr/>
          <p:nvPr/>
        </p:nvGrpSpPr>
        <p:grpSpPr>
          <a:xfrm>
            <a:off x="784860" y="1216025"/>
            <a:ext cx="10868660" cy="4523105"/>
            <a:chOff x="1236" y="2706"/>
            <a:chExt cx="17116" cy="7123"/>
          </a:xfrm>
        </p:grpSpPr>
        <p:sp>
          <p:nvSpPr>
            <p:cNvPr id="100" name="文本框 99"/>
            <p:cNvSpPr txBox="1"/>
            <p:nvPr/>
          </p:nvSpPr>
          <p:spPr>
            <a:xfrm>
              <a:off x="1236" y="2706"/>
              <a:ext cx="17116" cy="712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2400">
                  <a:latin typeface="Times New Roman" panose="02020603050405020304" pitchFamily="18" charset="0"/>
                  <a:ea typeface="黑体" panose="02010609060101010101" pitchFamily="49" charset="-122"/>
                </a:rPr>
                <a:t>1.</a:t>
              </a:r>
              <a:r>
                <a:rPr lang="en-US" sz="2400" b="1">
                  <a:latin typeface="Times New Roman" panose="02020603050405020304" pitchFamily="18" charset="0"/>
                  <a:ea typeface="黑体" panose="02010609060101010101" pitchFamily="49" charset="-122"/>
                </a:rPr>
                <a:t> </a:t>
              </a:r>
              <a:r>
                <a:rPr lang="zh-CN" sz="2400">
                  <a:ea typeface="黑体" panose="02010609060101010101" pitchFamily="49" charset="-122"/>
                </a:rPr>
                <a:t>定义：</a:t>
              </a:r>
              <a:r>
                <a:rPr lang="zh-CN" sz="2400">
                  <a:ea typeface="宋体" panose="02010600030101010101" pitchFamily="2" charset="-122"/>
                </a:rPr>
                <a:t>功与</a:t>
              </a:r>
              <a:r>
                <a:rPr lang="en-US" sz="2400">
                  <a:latin typeface="Times New Roman" panose="02020603050405020304" pitchFamily="18" charset="0"/>
                  <a:sym typeface="+mn-ea"/>
                </a:rPr>
                <a:t>_____</a:t>
              </a:r>
              <a:r>
                <a:rPr lang="en-US" sz="2400">
                  <a:latin typeface="Times New Roman" panose="02020603050405020304" pitchFamily="18" charset="0"/>
                  <a:ea typeface="宋体" panose="02010600030101010101" pitchFamily="2" charset="-122"/>
                </a:rPr>
                <a:t>____________</a:t>
              </a:r>
              <a:r>
                <a:rPr lang="zh-CN" sz="2400">
                  <a:ea typeface="宋体" panose="02010600030101010101" pitchFamily="2" charset="-122"/>
                </a:rPr>
                <a:t>之比叫做功率，它在数值上等于</a:t>
              </a:r>
              <a:r>
                <a:rPr lang="en-US" sz="2400">
                  <a:latin typeface="Times New Roman" panose="02020603050405020304" pitchFamily="18" charset="0"/>
                  <a:ea typeface="宋体" panose="02010600030101010101" pitchFamily="2" charset="-122"/>
                </a:rPr>
                <a:t>____________</a:t>
              </a:r>
              <a:r>
                <a:rPr lang="zh-CN" sz="2400">
                  <a:ea typeface="宋体" panose="02010600030101010101" pitchFamily="2" charset="-122"/>
                </a:rPr>
                <a:t>所做的功．</a:t>
              </a:r>
              <a:endParaRPr lang="en-US" sz="2400" b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  <a:p>
              <a:pPr>
                <a:lnSpc>
                  <a:spcPct val="150000"/>
                </a:lnSpc>
              </a:pPr>
              <a:r>
                <a:rPr lang="en-US" sz="2400">
                  <a:latin typeface="Times New Roman" panose="02020603050405020304" pitchFamily="18" charset="0"/>
                  <a:ea typeface="黑体" panose="02010609060101010101" pitchFamily="49" charset="-122"/>
                </a:rPr>
                <a:t>2.</a:t>
              </a:r>
              <a:r>
                <a:rPr lang="en-US" sz="2400" b="1">
                  <a:latin typeface="Times New Roman" panose="02020603050405020304" pitchFamily="18" charset="0"/>
                  <a:ea typeface="黑体" panose="02010609060101010101" pitchFamily="49" charset="-122"/>
                </a:rPr>
                <a:t> </a:t>
              </a:r>
              <a:r>
                <a:rPr lang="zh-CN" sz="2400">
                  <a:ea typeface="黑体" panose="02010609060101010101" pitchFamily="49" charset="-122"/>
                </a:rPr>
                <a:t>物理意义：</a:t>
              </a:r>
              <a:r>
                <a:rPr lang="zh-CN" sz="2400">
                  <a:ea typeface="宋体" panose="02010600030101010101" pitchFamily="2" charset="-122"/>
                </a:rPr>
                <a:t>表示物体做功的</a:t>
              </a:r>
              <a:r>
                <a:rPr lang="en-US" sz="2400">
                  <a:latin typeface="Times New Roman" panose="02020603050405020304" pitchFamily="18" charset="0"/>
                  <a:ea typeface="宋体" panose="02010600030101010101" pitchFamily="2" charset="-122"/>
                </a:rPr>
                <a:t>________</a:t>
              </a:r>
              <a:r>
                <a:rPr lang="zh-CN" sz="2400">
                  <a:ea typeface="宋体" panose="02010600030101010101" pitchFamily="2" charset="-122"/>
                </a:rPr>
                <a:t>．</a:t>
              </a:r>
              <a:endParaRPr lang="en-US" sz="2400" b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  <a:p>
              <a:pPr>
                <a:lnSpc>
                  <a:spcPct val="150000"/>
                </a:lnSpc>
              </a:pPr>
              <a:r>
                <a:rPr lang="en-US" sz="2400">
                  <a:latin typeface="Times New Roman" panose="02020603050405020304" pitchFamily="18" charset="0"/>
                  <a:ea typeface="黑体" panose="02010609060101010101" pitchFamily="49" charset="-122"/>
                </a:rPr>
                <a:t>3. </a:t>
              </a:r>
              <a:r>
                <a:rPr lang="zh-CN" sz="2400">
                  <a:ea typeface="黑体" panose="02010609060101010101" pitchFamily="49" charset="-122"/>
                </a:rPr>
                <a:t>计算公式</a:t>
              </a:r>
            </a:p>
            <a:p>
              <a:pPr>
                <a:lnSpc>
                  <a:spcPct val="150000"/>
                </a:lnSpc>
              </a:pPr>
              <a:r>
                <a:rPr lang="en-US" sz="2400" i="1">
                  <a:latin typeface="Times New Roman" panose="02020603050405020304" pitchFamily="18" charset="0"/>
                  <a:ea typeface="宋体" panose="02010600030101010101" pitchFamily="2" charset="-122"/>
                </a:rPr>
                <a:t>P</a:t>
              </a:r>
              <a:r>
                <a:rPr lang="zh-CN" sz="2400">
                  <a:ea typeface="宋体" panose="02010600030101010101" pitchFamily="2" charset="-122"/>
                </a:rPr>
                <a:t>＝</a:t>
              </a:r>
              <a:r>
                <a:rPr lang="en-US" sz="2400">
                  <a:latin typeface="Times New Roman" panose="02020603050405020304" pitchFamily="18" charset="0"/>
                  <a:ea typeface="宋体" panose="02010600030101010101" pitchFamily="2" charset="-122"/>
                </a:rPr>
                <a:t>______
</a:t>
              </a:r>
            </a:p>
            <a:p>
              <a:pPr>
                <a:lnSpc>
                  <a:spcPct val="150000"/>
                </a:lnSpc>
              </a:pPr>
              <a:endParaRPr lang="zh-CN" sz="2400">
                <a:ea typeface="宋体" panose="02010600030101010101" pitchFamily="2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sz="2400">
                  <a:ea typeface="黑体" panose="02010609060101010101" pitchFamily="49" charset="-122"/>
                </a:rPr>
                <a:t>推导公式：</a:t>
              </a:r>
              <a:r>
                <a:rPr lang="en-US" sz="2400" i="1">
                  <a:latin typeface="Times New Roman" panose="02020603050405020304" pitchFamily="18" charset="0"/>
                  <a:ea typeface="宋体" panose="02010600030101010101" pitchFamily="2" charset="-122"/>
                </a:rPr>
                <a:t>P</a:t>
              </a:r>
              <a:r>
                <a:rPr lang="zh-CN" sz="2400">
                  <a:ea typeface="宋体" panose="02010600030101010101" pitchFamily="2" charset="-122"/>
                </a:rPr>
                <a:t>＝</a:t>
              </a:r>
              <a:r>
                <a:rPr lang="en-US" sz="2400">
                  <a:latin typeface="宋体" panose="02010600030101010101" pitchFamily="2" charset="-122"/>
                </a:rPr>
                <a:t>            </a:t>
              </a:r>
              <a:r>
                <a:rPr lang="zh-CN" sz="2400">
                  <a:ea typeface="宋体" panose="02010600030101010101" pitchFamily="2" charset="-122"/>
                </a:rPr>
                <a:t>＝</a:t>
              </a:r>
              <a:r>
                <a:rPr lang="en-US" sz="2400" i="1">
                  <a:latin typeface="Times New Roman" panose="02020603050405020304" pitchFamily="18" charset="0"/>
                  <a:ea typeface="宋体" panose="02010600030101010101" pitchFamily="2" charset="-122"/>
                </a:rPr>
                <a:t>F</a:t>
              </a:r>
              <a:r>
                <a:rPr lang="en-US" sz="2400" i="1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v</a:t>
              </a:r>
              <a:r>
                <a:rPr lang="en-US" sz="2400">
                  <a:latin typeface="Times New Roman" panose="02020603050405020304" pitchFamily="18" charset="0"/>
                  <a:ea typeface="宋体" panose="02010600030101010101" pitchFamily="2" charset="-122"/>
                </a:rPr>
                <a:t>.(</a:t>
              </a:r>
              <a:r>
                <a:rPr lang="zh-CN" sz="2400">
                  <a:ea typeface="宋体" panose="02010600030101010101" pitchFamily="2" charset="-122"/>
                </a:rPr>
                <a:t>适用于做匀速直线运动的物体</a:t>
              </a:r>
              <a:r>
                <a:rPr lang="en-US" sz="2400">
                  <a:latin typeface="Times New Roman" panose="02020603050405020304" pitchFamily="18" charset="0"/>
                  <a:ea typeface="宋体" panose="02010600030101010101" pitchFamily="2" charset="-122"/>
                </a:rPr>
                <a:t>)</a:t>
              </a:r>
              <a:endParaRPr lang="zh-CN" altLang="en-US" sz="2400"/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4112" y="6147"/>
              <a:ext cx="6057" cy="24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400" i="1">
                  <a:latin typeface="Times New Roman" panose="02020603050405020304" pitchFamily="18" charset="0"/>
                  <a:cs typeface="Times New Roman" panose="02020603050405020304" pitchFamily="18" charset="0"/>
                </a:rPr>
                <a:t>W</a:t>
              </a:r>
              <a:r>
                <a:rPr lang="zh-CN" altLang="en-US" sz="2400">
                  <a:latin typeface="Times New Roman" panose="02020603050405020304" pitchFamily="18" charset="0"/>
                  <a:cs typeface="Times New Roman" panose="02020603050405020304" pitchFamily="18" charset="0"/>
                </a:rPr>
                <a:t>表示功，单位是</a:t>
              </a:r>
              <a:r>
                <a:rPr lang="en-US" altLang="zh-CN" sz="2400">
                  <a:latin typeface="Times New Roman" panose="02020603050405020304" pitchFamily="18" charset="0"/>
                  <a:cs typeface="Times New Roman" panose="02020603050405020304" pitchFamily="18" charset="0"/>
                </a:rPr>
                <a:t>J</a:t>
              </a:r>
            </a:p>
            <a:p>
              <a:pPr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400" i="1">
                  <a:latin typeface="Times New Roman" panose="02020603050405020304" pitchFamily="18" charset="0"/>
                  <a:cs typeface="Times New Roman" panose="02020603050405020304" pitchFamily="18" charset="0"/>
                </a:rPr>
                <a:t>t</a:t>
              </a:r>
              <a:r>
                <a:rPr lang="zh-CN" altLang="en-US" sz="2400">
                  <a:latin typeface="Times New Roman" panose="02020603050405020304" pitchFamily="18" charset="0"/>
                  <a:cs typeface="Times New Roman" panose="02020603050405020304" pitchFamily="18" charset="0"/>
                </a:rPr>
                <a:t>表示时间，单位是</a:t>
              </a:r>
              <a:r>
                <a:rPr lang="en-US" altLang="zh-CN" sz="2400">
                  <a:latin typeface="Times New Roman" panose="02020603050405020304" pitchFamily="18" charset="0"/>
                  <a:cs typeface="Times New Roman" panose="02020603050405020304" pitchFamily="18" charset="0"/>
                </a:rPr>
                <a:t>s</a:t>
              </a:r>
            </a:p>
            <a:p>
              <a:pPr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400" i="1">
                  <a:latin typeface="Times New Roman" panose="02020603050405020304" pitchFamily="18" charset="0"/>
                  <a:cs typeface="Times New Roman" panose="02020603050405020304" pitchFamily="18" charset="0"/>
                </a:rPr>
                <a:t>P</a:t>
              </a:r>
              <a:r>
                <a:rPr lang="zh-CN" altLang="en-US" sz="2400">
                  <a:latin typeface="Times New Roman" panose="02020603050405020304" pitchFamily="18" charset="0"/>
                  <a:cs typeface="Times New Roman" panose="02020603050405020304" pitchFamily="18" charset="0"/>
                </a:rPr>
                <a:t>表示功率，单位是</a:t>
              </a:r>
              <a:r>
                <a:rPr lang="en-US" altLang="zh-CN" sz="2400">
                  <a:latin typeface="Times New Roman" panose="02020603050405020304" pitchFamily="18" charset="0"/>
                  <a:cs typeface="Times New Roman" panose="02020603050405020304" pitchFamily="18" charset="0"/>
                </a:rPr>
                <a:t>W</a:t>
              </a:r>
            </a:p>
          </p:txBody>
        </p:sp>
        <p:sp>
          <p:nvSpPr>
            <p:cNvPr id="10" name="左大括号 9"/>
            <p:cNvSpPr/>
            <p:nvPr/>
          </p:nvSpPr>
          <p:spPr>
            <a:xfrm>
              <a:off x="3874" y="6457"/>
              <a:ext cx="259" cy="1873"/>
            </a:xfrm>
            <a:prstGeom prst="leftBrace">
              <a:avLst/>
            </a:prstGeom>
            <a:ln w="28575">
              <a:solidFill>
                <a:schemeClr val="tx1"/>
              </a:solidFill>
              <a:prstDash val="solid"/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圆角矩形 39"/>
          <p:cNvSpPr/>
          <p:nvPr/>
        </p:nvSpPr>
        <p:spPr>
          <a:xfrm>
            <a:off x="346075" y="687070"/>
            <a:ext cx="11241405" cy="4970145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300000"/>
              </a:lnSpc>
            </a:pPr>
            <a:r>
              <a:rPr lang="zh-CN" altLang="zh-CN" sz="240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注意</a:t>
            </a:r>
            <a:endParaRPr lang="en-US" altLang="zh-CN" sz="2400" smtClean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300000"/>
              </a:lnSpc>
            </a:pPr>
            <a:r>
              <a:rPr lang="zh-CN" altLang="en-US" sz="2400" smtClean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</a:rPr>
              <a:t>功率的公式</a:t>
            </a:r>
            <a:r>
              <a:rPr lang="en-US" altLang="zh-CN" sz="2400" smtClean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</a:rPr>
              <a:t>P=   </a:t>
            </a:r>
            <a:r>
              <a:rPr lang="zh-CN" altLang="en-US" sz="2400" smtClean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</a:rPr>
              <a:t>是指在</a:t>
            </a:r>
            <a:r>
              <a:rPr lang="en-US" altLang="zh-CN" sz="2400" smtClean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</a:rPr>
              <a:t>t</a:t>
            </a:r>
            <a:r>
              <a:rPr lang="zh-CN" altLang="en-US" sz="2400" smtClean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</a:rPr>
              <a:t>时间内的平均功率</a:t>
            </a:r>
            <a:r>
              <a:rPr lang="en-US" altLang="zh-CN" sz="2400" smtClean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</a:rPr>
              <a:t>,</a:t>
            </a:r>
            <a:r>
              <a:rPr lang="zh-CN" altLang="en-US" sz="2400" smtClean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</a:rPr>
              <a:t>而不是某一时刻的瞬时功率</a:t>
            </a:r>
            <a:r>
              <a:rPr lang="en-US" altLang="zh-CN" sz="2400" smtClean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</a:rPr>
              <a:t>;</a:t>
            </a:r>
            <a:r>
              <a:rPr lang="zh-CN" altLang="en-US" sz="2400" smtClean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</a:rPr>
              <a:t>当物体在力</a:t>
            </a:r>
            <a:r>
              <a:rPr lang="en-US" altLang="zh-CN" sz="2400" smtClean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</a:rPr>
              <a:t>F</a:t>
            </a:r>
            <a:r>
              <a:rPr lang="zh-CN" altLang="en-US" sz="2400" smtClean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</a:rPr>
              <a:t>的作用下</a:t>
            </a:r>
            <a:r>
              <a:rPr lang="en-US" altLang="zh-CN" sz="2400" smtClean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</a:rPr>
              <a:t>,</a:t>
            </a:r>
            <a:r>
              <a:rPr lang="zh-CN" altLang="en-US" sz="2400" smtClean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</a:rPr>
              <a:t>以速度</a:t>
            </a:r>
            <a:r>
              <a:rPr lang="en-US" altLang="zh-CN" sz="2400" smtClean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</a:rPr>
              <a:t>v</a:t>
            </a:r>
            <a:r>
              <a:rPr lang="zh-CN" altLang="en-US" sz="2400" smtClean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</a:rPr>
              <a:t>匀速运动时</a:t>
            </a:r>
            <a:r>
              <a:rPr lang="en-US" altLang="zh-CN" sz="2400" smtClean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</a:rPr>
              <a:t>,</a:t>
            </a:r>
            <a:r>
              <a:rPr lang="zh-CN" altLang="en-US" sz="2400" smtClean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</a:rPr>
              <a:t>由推导公式</a:t>
            </a:r>
            <a:r>
              <a:rPr lang="en-US" altLang="zh-CN" sz="2400" smtClean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</a:rPr>
              <a:t>P=        =Fv</a:t>
            </a:r>
            <a:r>
              <a:rPr lang="zh-CN" altLang="en-US" sz="2400" smtClean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</a:rPr>
              <a:t>可知</a:t>
            </a:r>
            <a:r>
              <a:rPr lang="en-US" altLang="zh-CN" sz="2400" smtClean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</a:rPr>
              <a:t>,</a:t>
            </a:r>
            <a:r>
              <a:rPr lang="zh-CN" altLang="en-US" sz="2400" smtClean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</a:rPr>
              <a:t>在功率</a:t>
            </a:r>
            <a:r>
              <a:rPr lang="en-US" altLang="zh-CN" sz="2400" smtClean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</a:rPr>
              <a:t>P</a:t>
            </a:r>
            <a:r>
              <a:rPr lang="zh-CN" altLang="en-US" sz="2400" smtClean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</a:rPr>
              <a:t>一定时</a:t>
            </a:r>
            <a:r>
              <a:rPr lang="en-US" altLang="zh-CN" sz="2400" smtClean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</a:rPr>
              <a:t>,</a:t>
            </a:r>
            <a:r>
              <a:rPr lang="zh-CN" altLang="en-US" sz="2400" smtClean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</a:rPr>
              <a:t>力</a:t>
            </a:r>
            <a:r>
              <a:rPr lang="en-US" altLang="zh-CN" sz="2400" smtClean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</a:rPr>
              <a:t>F</a:t>
            </a:r>
            <a:r>
              <a:rPr lang="zh-CN" altLang="en-US" sz="2400" smtClean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</a:rPr>
              <a:t>与速度</a:t>
            </a:r>
            <a:r>
              <a:rPr lang="en-US" altLang="zh-CN" sz="2400" smtClean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</a:rPr>
              <a:t>v</a:t>
            </a:r>
            <a:r>
              <a:rPr lang="zh-CN" altLang="en-US" sz="2400" smtClean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</a:rPr>
              <a:t>成反比</a:t>
            </a:r>
            <a:r>
              <a:rPr lang="en-US" altLang="zh-CN" sz="2400" smtClean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</a:rPr>
              <a:t>.</a:t>
            </a:r>
          </a:p>
        </p:txBody>
      </p:sp>
      <p:pic>
        <p:nvPicPr>
          <p:cNvPr id="83969" name="Picture 1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2604471" y="2432274"/>
            <a:ext cx="329117" cy="718073"/>
          </a:xfrm>
          <a:prstGeom prst="rect">
            <a:avLst/>
          </a:prstGeom>
          <a:noFill/>
          <a:ln w="9525">
            <a:noFill/>
            <a:miter lim="800000"/>
          </a:ln>
        </p:spPr>
      </p:pic>
      <p:pic>
        <p:nvPicPr>
          <p:cNvPr id="83970" name="Picture 2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7748756" y="3620378"/>
            <a:ext cx="933450" cy="752475"/>
          </a:xfrm>
          <a:prstGeom prst="rect">
            <a:avLst/>
          </a:prstGeom>
          <a:noFill/>
          <a:ln w="9525">
            <a:noFill/>
            <a:miter lim="800000"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39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39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39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39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234315" y="443230"/>
            <a:ext cx="2056130" cy="665480"/>
            <a:chOff x="11221" y="929"/>
            <a:chExt cx="3238" cy="1246"/>
          </a:xfrm>
        </p:grpSpPr>
        <p:sp>
          <p:nvSpPr>
            <p:cNvPr id="10" name="剪去对角的矩形 9"/>
            <p:cNvSpPr/>
            <p:nvPr/>
          </p:nvSpPr>
          <p:spPr>
            <a:xfrm>
              <a:off x="11221" y="929"/>
              <a:ext cx="3239" cy="1247"/>
            </a:xfrm>
            <a:prstGeom prst="snip2DiagRect">
              <a:avLst/>
            </a:prstGeom>
            <a:solidFill>
              <a:srgbClr val="FFC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 10"/>
            <p:cNvSpPr/>
            <p:nvPr/>
          </p:nvSpPr>
          <p:spPr>
            <a:xfrm>
              <a:off x="13102" y="979"/>
              <a:ext cx="1146" cy="113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512445" y="469900"/>
            <a:ext cx="5761990" cy="521970"/>
            <a:chOff x="894" y="3246"/>
            <a:chExt cx="9074" cy="822"/>
          </a:xfrm>
        </p:grpSpPr>
        <p:sp>
          <p:nvSpPr>
            <p:cNvPr id="20481" name="文本框 4"/>
            <p:cNvSpPr txBox="1"/>
            <p:nvPr/>
          </p:nvSpPr>
          <p:spPr>
            <a:xfrm>
              <a:off x="3894" y="3246"/>
              <a:ext cx="6074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zh-CN" altLang="en-US" sz="280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动能和势能</a:t>
              </a:r>
              <a:endParaRPr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20488" name="组合 13"/>
            <p:cNvGrpSpPr/>
            <p:nvPr/>
          </p:nvGrpSpPr>
          <p:grpSpPr>
            <a:xfrm>
              <a:off x="894" y="3246"/>
              <a:ext cx="2489" cy="822"/>
              <a:chOff x="6686" y="8865"/>
              <a:chExt cx="2649" cy="877"/>
            </a:xfrm>
          </p:grpSpPr>
          <p:sp>
            <p:nvSpPr>
              <p:cNvPr id="20490" name="文本框 10"/>
              <p:cNvSpPr txBox="1"/>
              <p:nvPr/>
            </p:nvSpPr>
            <p:spPr>
              <a:xfrm>
                <a:off x="6686" y="8865"/>
                <a:ext cx="1536" cy="87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lstStyle/>
              <a:p>
                <a:r>
                  <a:rPr lang="zh-CN" altLang="en-US" sz="2800" b="1">
                    <a:latin typeface="Times New Roman" panose="02020603050405020304" pitchFamily="18" charset="0"/>
                    <a:ea typeface="黑体" panose="02010609060101010101" pitchFamily="49" charset="-122"/>
                  </a:rPr>
                  <a:t>考点</a:t>
                </a:r>
              </a:p>
            </p:txBody>
          </p:sp>
          <p:sp>
            <p:nvSpPr>
              <p:cNvPr id="20491" name="文本框 11"/>
              <p:cNvSpPr txBox="1"/>
              <p:nvPr/>
            </p:nvSpPr>
            <p:spPr>
              <a:xfrm rot="-10800000" flipV="1">
                <a:off x="8667" y="8865"/>
                <a:ext cx="668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lstStyle/>
              <a:p>
                <a:r>
                  <a:rPr lang="en-US" altLang="zh-CN" sz="28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3</a:t>
                </a:r>
              </a:p>
            </p:txBody>
          </p:sp>
        </p:grpSp>
      </p:grpSp>
      <p:sp>
        <p:nvSpPr>
          <p:cNvPr id="36" name="圆角矩形 35"/>
          <p:cNvSpPr/>
          <p:nvPr/>
        </p:nvSpPr>
        <p:spPr>
          <a:xfrm>
            <a:off x="272415" y="2248535"/>
            <a:ext cx="11698605" cy="3868420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40000"/>
              </a:lnSpc>
            </a:pPr>
            <a:r>
              <a:rPr lang="zh-CN" altLang="en-US" sz="2400" smtClean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</a:rPr>
              <a:t>注意：</a:t>
            </a:r>
            <a:r>
              <a:rPr lang="en-US" altLang="zh-CN" sz="2400" smtClean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</a:rPr>
              <a:t>(1)</a:t>
            </a:r>
            <a:r>
              <a:rPr lang="zh-CN" altLang="en-US" sz="2400" smtClean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</a:rPr>
              <a:t>能量是表示物体做功本领的物理量</a:t>
            </a:r>
            <a:r>
              <a:rPr lang="en-US" altLang="zh-CN" sz="2400" smtClean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</a:rPr>
              <a:t>.</a:t>
            </a:r>
          </a:p>
          <a:p>
            <a:pPr>
              <a:lnSpc>
                <a:spcPct val="140000"/>
              </a:lnSpc>
            </a:pPr>
            <a:r>
              <a:rPr lang="en-US" altLang="zh-CN" sz="2400" smtClean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</a:rPr>
              <a:t>(2)</a:t>
            </a:r>
            <a:r>
              <a:rPr lang="zh-CN" altLang="en-US" sz="2400" smtClean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</a:rPr>
              <a:t>能量的大小可以用能够做功的多少来衡量</a:t>
            </a:r>
            <a:r>
              <a:rPr lang="en-US" altLang="zh-CN" sz="2400" smtClean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</a:rPr>
              <a:t>.</a:t>
            </a:r>
            <a:r>
              <a:rPr lang="zh-CN" altLang="en-US" sz="2400" smtClean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</a:rPr>
              <a:t>一个物体能够做的功越多</a:t>
            </a:r>
            <a:r>
              <a:rPr lang="en-US" altLang="zh-CN" sz="2400" smtClean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</a:rPr>
              <a:t>,</a:t>
            </a:r>
            <a:r>
              <a:rPr lang="zh-CN" altLang="en-US" sz="2400" smtClean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</a:rPr>
              <a:t>它具有的能量就</a:t>
            </a:r>
            <a:r>
              <a:rPr lang="zh-CN" altLang="en-US" sz="2400" u="sng" smtClean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</a:rPr>
              <a:t>         </a:t>
            </a:r>
            <a:r>
              <a:rPr lang="en-US" altLang="zh-CN" sz="2400" smtClean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</a:rPr>
              <a:t>.</a:t>
            </a:r>
          </a:p>
          <a:p>
            <a:pPr>
              <a:lnSpc>
                <a:spcPct val="140000"/>
              </a:lnSpc>
            </a:pPr>
            <a:r>
              <a:rPr lang="en-US" altLang="zh-CN" sz="2400" smtClean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</a:rPr>
              <a:t>(3)</a:t>
            </a:r>
            <a:r>
              <a:rPr lang="zh-CN" altLang="en-US" sz="2400" smtClean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</a:rPr>
              <a:t>物体做功的过程就是能的转化过程</a:t>
            </a:r>
            <a:r>
              <a:rPr lang="en-US" altLang="zh-CN" sz="2400" smtClean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</a:rPr>
              <a:t>.</a:t>
            </a:r>
            <a:r>
              <a:rPr lang="zh-CN" altLang="en-US" sz="2400" smtClean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</a:rPr>
              <a:t>物体做的功越多</a:t>
            </a:r>
            <a:r>
              <a:rPr lang="en-US" altLang="zh-CN" sz="2400" smtClean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</a:rPr>
              <a:t>,</a:t>
            </a:r>
            <a:r>
              <a:rPr lang="zh-CN" altLang="en-US" sz="2400" smtClean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</a:rPr>
              <a:t>说明某种能转化为其他形式的能</a:t>
            </a:r>
            <a:r>
              <a:rPr lang="zh-CN" altLang="en-US" sz="2400" u="sng" smtClean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</a:rPr>
              <a:t>        </a:t>
            </a:r>
            <a:r>
              <a:rPr lang="en-US" altLang="zh-CN" sz="2400" smtClean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</a:rPr>
              <a:t>.</a:t>
            </a:r>
            <a:r>
              <a:rPr lang="zh-CN" altLang="en-US" sz="2400" smtClean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</a:rPr>
              <a:t>但是一个物体“能够做功”并不是一定“要做功”</a:t>
            </a:r>
            <a:r>
              <a:rPr lang="en-US" altLang="zh-CN" sz="2400" smtClean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</a:rPr>
              <a:t>,</a:t>
            </a:r>
            <a:r>
              <a:rPr lang="zh-CN" altLang="en-US" sz="2400" smtClean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</a:rPr>
              <a:t>也不是“正在做功”或“已经做功”</a:t>
            </a:r>
            <a:r>
              <a:rPr lang="en-US" altLang="zh-CN" sz="2400" smtClean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</a:rPr>
              <a:t>.</a:t>
            </a:r>
            <a:r>
              <a:rPr lang="zh-CN" altLang="en-US" sz="2400" smtClean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</a:rPr>
              <a:t>如山上静止石头具有能量</a:t>
            </a:r>
            <a:r>
              <a:rPr lang="en-US" altLang="zh-CN" sz="2400" smtClean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</a:rPr>
              <a:t>,</a:t>
            </a:r>
            <a:r>
              <a:rPr lang="zh-CN" altLang="en-US" sz="2400" smtClean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</a:rPr>
              <a:t>但它没有做功</a:t>
            </a:r>
            <a:r>
              <a:rPr lang="en-US" altLang="zh-CN" sz="2400" smtClean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</a:rPr>
              <a:t>,</a:t>
            </a:r>
            <a:r>
              <a:rPr lang="zh-CN" altLang="en-US" sz="2400" smtClean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</a:rPr>
              <a:t>也不一定要做功</a:t>
            </a:r>
            <a:r>
              <a:rPr lang="en-US" altLang="zh-CN" sz="2400" smtClean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</a:rPr>
              <a:t>.</a:t>
            </a:r>
          </a:p>
        </p:txBody>
      </p:sp>
      <p:sp>
        <p:nvSpPr>
          <p:cNvPr id="49" name="矩形 48"/>
          <p:cNvSpPr/>
          <p:nvPr/>
        </p:nvSpPr>
        <p:spPr>
          <a:xfrm>
            <a:off x="273050" y="1285875"/>
            <a:ext cx="11517630" cy="1198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1.</a:t>
            </a:r>
            <a:r>
              <a:rPr lang="zh-CN" altLang="en-US" sz="2400" smtClean="0">
                <a:latin typeface="宋体" panose="02010600030101010101" pitchFamily="2" charset="-122"/>
                <a:ea typeface="宋体" panose="02010600030101010101" pitchFamily="2" charset="-122"/>
              </a:rPr>
              <a:t>能量</a:t>
            </a: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:</a:t>
            </a:r>
            <a:r>
              <a:rPr lang="zh-CN" altLang="en-US" sz="2400" smtClean="0">
                <a:latin typeface="宋体" panose="02010600030101010101" pitchFamily="2" charset="-122"/>
                <a:ea typeface="宋体" panose="02010600030101010101" pitchFamily="2" charset="-122"/>
              </a:rPr>
              <a:t>物体能够对外做功</a:t>
            </a: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2400" smtClean="0">
                <a:latin typeface="宋体" panose="02010600030101010101" pitchFamily="2" charset="-122"/>
                <a:ea typeface="宋体" panose="02010600030101010101" pitchFamily="2" charset="-122"/>
              </a:rPr>
              <a:t>我们就说这个物体具有能量</a:t>
            </a: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2400" smtClean="0">
                <a:latin typeface="宋体" panose="02010600030101010101" pitchFamily="2" charset="-122"/>
                <a:ea typeface="宋体" panose="02010600030101010101" pitchFamily="2" charset="-122"/>
              </a:rPr>
              <a:t>简称能</a:t>
            </a: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zh-CN" altLang="en-US" sz="2400" smtClean="0">
                <a:latin typeface="宋体" panose="02010600030101010101" pitchFamily="2" charset="-122"/>
                <a:ea typeface="宋体" panose="02010600030101010101" pitchFamily="2" charset="-122"/>
              </a:rPr>
              <a:t>能量的单位是焦耳</a:t>
            </a: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2400" smtClean="0">
                <a:latin typeface="宋体" panose="02010600030101010101" pitchFamily="2" charset="-122"/>
                <a:ea typeface="宋体" panose="02010600030101010101" pitchFamily="2" charset="-122"/>
              </a:rPr>
              <a:t>简称</a:t>
            </a:r>
            <a:r>
              <a:rPr lang="zh-CN" altLang="en-US" sz="2400" u="sng" smtClean="0">
                <a:latin typeface="宋体" panose="02010600030101010101" pitchFamily="2" charset="-122"/>
                <a:ea typeface="宋体" panose="02010600030101010101" pitchFamily="2" charset="-122"/>
              </a:rPr>
              <a:t>       </a:t>
            </a: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2400" smtClean="0">
                <a:latin typeface="宋体" panose="02010600030101010101" pitchFamily="2" charset="-122"/>
                <a:ea typeface="宋体" panose="02010600030101010101" pitchFamily="2" charset="-122"/>
              </a:rPr>
              <a:t>符号</a:t>
            </a:r>
            <a:r>
              <a:rPr lang="zh-CN" altLang="en-US" sz="2400" u="sng" smtClean="0">
                <a:latin typeface="宋体" panose="02010600030101010101" pitchFamily="2" charset="-122"/>
                <a:ea typeface="宋体" panose="02010600030101010101" pitchFamily="2" charset="-122"/>
              </a:rPr>
              <a:t>       </a:t>
            </a:r>
            <a:r>
              <a:rPr lang="en-US" altLang="zh-CN" sz="2400" smtClean="0"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</a:p>
          <a:p>
            <a:endParaRPr lang="zh-CN" altLang="zh-CN" sz="24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" name="TextBox 34"/>
          <p:cNvSpPr txBox="1"/>
          <p:nvPr/>
        </p:nvSpPr>
        <p:spPr>
          <a:xfrm>
            <a:off x="1500768" y="3684604"/>
            <a:ext cx="9305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smtClean="0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</a:rPr>
              <a:t>越大</a:t>
            </a:r>
            <a:endParaRPr lang="zh-CN" altLang="en-US" sz="2400">
              <a:solidFill>
                <a:srgbClr val="FF0000"/>
              </a:solidFill>
              <a:latin typeface="仿宋" panose="02010609060101010101" charset="-122"/>
              <a:ea typeface="仿宋" panose="02010609060101010101" charset="-122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1541931" y="4762162"/>
            <a:ext cx="9305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smtClean="0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</a:rPr>
              <a:t>越多</a:t>
            </a:r>
            <a:endParaRPr lang="zh-CN" altLang="en-US" sz="2400">
              <a:solidFill>
                <a:srgbClr val="FF0000"/>
              </a:solidFill>
              <a:latin typeface="仿宋" panose="02010609060101010101" charset="-122"/>
              <a:ea typeface="仿宋" panose="02010609060101010101" charset="-122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3282130" y="1616672"/>
            <a:ext cx="114031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smtClean="0">
                <a:solidFill>
                  <a:srgbClr val="FF0000"/>
                </a:solidFill>
                <a:ea typeface="宋体" panose="02010600030101010101" pitchFamily="2" charset="-122"/>
              </a:rPr>
              <a:t>瓦</a:t>
            </a:r>
            <a:endParaRPr lang="zh-CN" altLang="en-US" sz="240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1261485" y="1616672"/>
            <a:ext cx="114031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smtClean="0">
                <a:solidFill>
                  <a:srgbClr val="FF0000"/>
                </a:solidFill>
                <a:ea typeface="宋体" panose="02010600030101010101" pitchFamily="2" charset="-122"/>
              </a:rPr>
              <a:t>焦</a:t>
            </a:r>
            <a:endParaRPr lang="zh-CN" altLang="en-US" sz="240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animBg="1"/>
      <p:bldP spid="8" grpId="0"/>
      <p:bldP spid="37" grpId="0"/>
      <p:bldP spid="38" grpId="0"/>
      <p:bldP spid="3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" name="表格 39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262440" y="1022910"/>
          <a:ext cx="10935223" cy="4811897"/>
        </p:xfrm>
        <a:graphic>
          <a:graphicData uri="http://schemas.openxmlformats.org/drawingml/2006/table">
            <a:tbl>
              <a:tblPr/>
              <a:tblGrid>
                <a:gridCol w="663575"/>
                <a:gridCol w="965835"/>
                <a:gridCol w="2564018"/>
                <a:gridCol w="3155950"/>
                <a:gridCol w="3585845"/>
              </a:tblGrid>
              <a:tr h="476564">
                <a:tc rowSpan="2" grid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endParaRPr lang="en-US" sz="2400" kern="10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400" kern="10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动能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400" kern="10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势能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/>
                </a:tc>
              </a:tr>
              <a:tr h="476564">
                <a:tc gridSpan="2" vMerge="1">
                  <a:txBody>
                    <a:bodyPr/>
                    <a:lstStyle/>
                    <a:p>
                      <a:endParaRPr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400" kern="10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重力势能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400" kern="10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弹性势能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36285">
                <a:tc row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400" kern="10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区别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400" kern="10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定义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400" kern="10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物体由于运动而具有的能叫动能</a:t>
                      </a: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400" kern="10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物体由于高度所决定的能叫重力势能</a:t>
                      </a: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400" kern="10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物体由于发生弹性形变而具有的能叫弹性势能</a:t>
                      </a: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29692">
                <a:tc vMerge="1">
                  <a:txBody>
                    <a:bodyPr/>
                    <a:lstStyle/>
                    <a:p>
                      <a:endParaRPr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400" kern="10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影响</a:t>
                      </a: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400" kern="10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因素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sz="2400" kern="10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物体的质量和</a:t>
                      </a:r>
                      <a:r>
                        <a:rPr lang="en-US" sz="2400" u="sng" kern="100" smtClean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en-US" sz="2400" u="none" kern="100" smtClean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_________</a:t>
                      </a:r>
                      <a:endParaRPr lang="zh-CN" sz="2400" u="none" kern="10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sz="2400" kern="10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物体的质量</a:t>
                      </a:r>
                      <a:r>
                        <a:rPr lang="zh-CN" sz="2400" kern="10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和</a:t>
                      </a:r>
                      <a:r>
                        <a:rPr lang="en-US" altLang="zh-CN" sz="2400" kern="10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______________</a:t>
                      </a:r>
                      <a:endParaRPr lang="zh-CN" sz="2400" kern="10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sz="2400" kern="10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物体的材料和</a:t>
                      </a:r>
                      <a:r>
                        <a:rPr lang="en-US" sz="2400" u="sng" kern="10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u="none" kern="100" smtClean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____________</a:t>
                      </a:r>
                      <a:endParaRPr lang="zh-CN" sz="2400" u="none" kern="10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48640">
                <a:tc grid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400" kern="10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/>
                        </a:rPr>
                        <a:t>联系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sz="2400" kern="10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动能和势能在一定条件下可以</a:t>
                      </a:r>
                      <a:r>
                        <a:rPr lang="zh-CN" sz="2400" kern="10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相互</a:t>
                      </a:r>
                      <a:r>
                        <a:rPr lang="en-US" altLang="zh-CN" sz="2400" u="none" kern="10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___________</a:t>
                      </a:r>
                      <a:r>
                        <a:rPr lang="zh-CN" altLang="en-US" sz="2400" u="none" kern="100" baseline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     </a:t>
                      </a:r>
                      <a:endParaRPr lang="zh-CN" sz="2400" u="none" kern="10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2" name="矩形 1"/>
          <p:cNvSpPr/>
          <p:nvPr/>
        </p:nvSpPr>
        <p:spPr>
          <a:xfrm>
            <a:off x="640527" y="471145"/>
            <a:ext cx="996875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</a:t>
            </a:r>
            <a:r>
              <a:rPr lang="zh-CN" altLang="zh-CN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动能和势能</a:t>
            </a:r>
          </a:p>
          <a:p>
            <a:endParaRPr lang="zh-CN" altLang="zh-CN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TextBox 37"/>
          <p:cNvSpPr txBox="1"/>
          <p:nvPr/>
        </p:nvSpPr>
        <p:spPr>
          <a:xfrm>
            <a:off x="7887823" y="4519146"/>
            <a:ext cx="20224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弹性形变程度</a:t>
            </a:r>
          </a:p>
        </p:txBody>
      </p:sp>
      <p:sp>
        <p:nvSpPr>
          <p:cNvPr id="5" name="TextBox 38"/>
          <p:cNvSpPr txBox="1"/>
          <p:nvPr/>
        </p:nvSpPr>
        <p:spPr>
          <a:xfrm>
            <a:off x="1975151" y="4488629"/>
            <a:ext cx="19991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运动速度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4746625" y="4519146"/>
            <a:ext cx="196685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所处高度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8328475" y="5373520"/>
            <a:ext cx="114031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转化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41" grpId="0"/>
      <p:bldP spid="4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791210" y="393065"/>
            <a:ext cx="2056130" cy="665480"/>
            <a:chOff x="11221" y="929"/>
            <a:chExt cx="3238" cy="1246"/>
          </a:xfrm>
        </p:grpSpPr>
        <p:sp>
          <p:nvSpPr>
            <p:cNvPr id="10" name="剪去对角的矩形 9"/>
            <p:cNvSpPr/>
            <p:nvPr/>
          </p:nvSpPr>
          <p:spPr>
            <a:xfrm>
              <a:off x="11221" y="929"/>
              <a:ext cx="3239" cy="1247"/>
            </a:xfrm>
            <a:prstGeom prst="snip2DiagRect">
              <a:avLst/>
            </a:prstGeom>
            <a:solidFill>
              <a:srgbClr val="FFC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 10"/>
            <p:cNvSpPr/>
            <p:nvPr/>
          </p:nvSpPr>
          <p:spPr>
            <a:xfrm>
              <a:off x="13102" y="979"/>
              <a:ext cx="1146" cy="113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997585" y="462280"/>
            <a:ext cx="10210800" cy="521970"/>
            <a:chOff x="894" y="3246"/>
            <a:chExt cx="16080" cy="822"/>
          </a:xfrm>
        </p:grpSpPr>
        <p:sp>
          <p:nvSpPr>
            <p:cNvPr id="20481" name="文本框 4"/>
            <p:cNvSpPr txBox="1"/>
            <p:nvPr/>
          </p:nvSpPr>
          <p:spPr>
            <a:xfrm>
              <a:off x="3894" y="3246"/>
              <a:ext cx="13080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zh-CN" altLang="en-US" sz="280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机械能及其转化</a:t>
              </a:r>
              <a:endParaRPr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20488" name="组合 13"/>
            <p:cNvGrpSpPr/>
            <p:nvPr/>
          </p:nvGrpSpPr>
          <p:grpSpPr>
            <a:xfrm>
              <a:off x="894" y="3246"/>
              <a:ext cx="2489" cy="822"/>
              <a:chOff x="6686" y="8865"/>
              <a:chExt cx="2649" cy="877"/>
            </a:xfrm>
          </p:grpSpPr>
          <p:sp>
            <p:nvSpPr>
              <p:cNvPr id="20490" name="文本框 10"/>
              <p:cNvSpPr txBox="1"/>
              <p:nvPr/>
            </p:nvSpPr>
            <p:spPr>
              <a:xfrm>
                <a:off x="6686" y="8865"/>
                <a:ext cx="1536" cy="87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lstStyle/>
              <a:p>
                <a:r>
                  <a:rPr lang="zh-CN" altLang="en-US" sz="2800" b="1">
                    <a:latin typeface="Times New Roman" panose="02020603050405020304" pitchFamily="18" charset="0"/>
                    <a:ea typeface="黑体" panose="02010609060101010101" pitchFamily="49" charset="-122"/>
                  </a:rPr>
                  <a:t>考点</a:t>
                </a:r>
              </a:p>
            </p:txBody>
          </p:sp>
          <p:sp>
            <p:nvSpPr>
              <p:cNvPr id="20491" name="文本框 11"/>
              <p:cNvSpPr txBox="1"/>
              <p:nvPr/>
            </p:nvSpPr>
            <p:spPr>
              <a:xfrm rot="-10800000" flipV="1">
                <a:off x="8667" y="8865"/>
                <a:ext cx="668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lstStyle/>
              <a:p>
                <a:r>
                  <a:rPr lang="en-US" altLang="zh-CN" sz="28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4</a:t>
                </a:r>
              </a:p>
            </p:txBody>
          </p:sp>
        </p:grpSp>
      </p:grpSp>
      <p:graphicFrame>
        <p:nvGraphicFramePr>
          <p:cNvPr id="39" name="表格 38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405504" y="1130899"/>
          <a:ext cx="11621770" cy="4932442"/>
        </p:xfrm>
        <a:graphic>
          <a:graphicData uri="http://schemas.openxmlformats.org/drawingml/2006/table">
            <a:tbl>
              <a:tblPr/>
              <a:tblGrid>
                <a:gridCol w="1419860"/>
                <a:gridCol w="10201910"/>
              </a:tblGrid>
              <a:tr h="628273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400" kern="1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概念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sz="2400" kern="1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动能、重力势能和弹性势能统称</a:t>
                      </a:r>
                      <a:r>
                        <a:rPr lang="zh-CN" sz="2400" kern="10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为</a:t>
                      </a:r>
                      <a:r>
                        <a:rPr lang="zh-CN" altLang="en-US" sz="2400" u="sng" kern="10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 </a:t>
                      </a:r>
                      <a:r>
                        <a:rPr lang="en-US" sz="2400" u="sng" kern="100" smtClean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        </a:t>
                      </a:r>
                      <a:r>
                        <a:rPr lang="zh-CN" sz="2400" kern="10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能</a:t>
                      </a:r>
                      <a:endParaRPr lang="zh-CN" sz="2400" kern="10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22070">
                <a:tc rowSpan="3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400" kern="1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机械能转</a:t>
                      </a: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400" kern="1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化过程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ct val="0"/>
                        </a:spcAft>
                      </a:pPr>
                      <a:r>
                        <a:rPr lang="zh-CN" sz="2400" kern="1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动能与重力势能的转化</a:t>
                      </a:r>
                      <a:r>
                        <a:rPr lang="en-US" sz="2400" kern="1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(</a:t>
                      </a:r>
                      <a:r>
                        <a:rPr lang="zh-CN" sz="2400" kern="1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质量不变</a:t>
                      </a:r>
                      <a:r>
                        <a:rPr lang="en-US" sz="2400" kern="1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):</a:t>
                      </a:r>
                      <a:endParaRPr lang="zh-CN" sz="2400" kern="10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  <a:p>
                      <a:pPr>
                        <a:lnSpc>
                          <a:spcPct val="100000"/>
                        </a:lnSpc>
                        <a:spcAft>
                          <a:spcPct val="0"/>
                        </a:spcAft>
                      </a:pPr>
                      <a:r>
                        <a:rPr lang="zh-CN" sz="2400" kern="1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动能</a:t>
                      </a:r>
                      <a:r>
                        <a:rPr lang="en-US" sz="2400" kern="1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→</a:t>
                      </a:r>
                      <a:r>
                        <a:rPr lang="zh-CN" sz="2400" kern="1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重力势能</a:t>
                      </a:r>
                      <a:r>
                        <a:rPr lang="en-US" sz="2400" kern="1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;</a:t>
                      </a:r>
                      <a:r>
                        <a:rPr lang="zh-CN" sz="2400" kern="1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速度变小</a:t>
                      </a:r>
                      <a:r>
                        <a:rPr lang="en-US" sz="2400" kern="1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2400" kern="10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高度</a:t>
                      </a:r>
                      <a:r>
                        <a:rPr lang="zh-CN" altLang="en-US" sz="2400" u="sng" kern="10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 </a:t>
                      </a:r>
                      <a:r>
                        <a:rPr lang="en-US" altLang="zh-CN" sz="2400" u="none" kern="10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___________</a:t>
                      </a:r>
                      <a:r>
                        <a:rPr lang="zh-CN" altLang="en-US" sz="2400" u="none" kern="10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 </a:t>
                      </a:r>
                      <a:r>
                        <a:rPr lang="zh-CN" altLang="en-US" sz="2400" u="sng" kern="10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       </a:t>
                      </a:r>
                      <a:endParaRPr lang="zh-CN" sz="2400" u="sng" kern="10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  <a:p>
                      <a:pPr>
                        <a:lnSpc>
                          <a:spcPct val="100000"/>
                        </a:lnSpc>
                        <a:spcAft>
                          <a:spcPct val="0"/>
                        </a:spcAft>
                      </a:pPr>
                      <a:r>
                        <a:rPr lang="zh-CN" sz="2400" kern="1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重力势能</a:t>
                      </a:r>
                      <a:r>
                        <a:rPr lang="en-US" sz="2400" kern="1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→</a:t>
                      </a:r>
                      <a:r>
                        <a:rPr lang="zh-CN" sz="2400" kern="1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动能</a:t>
                      </a:r>
                      <a:r>
                        <a:rPr lang="en-US" sz="2400" kern="1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;</a:t>
                      </a:r>
                      <a:r>
                        <a:rPr lang="zh-CN" sz="2400" kern="1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速度增大</a:t>
                      </a:r>
                      <a:r>
                        <a:rPr lang="en-US" sz="2400" kern="1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2400" kern="10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高度</a:t>
                      </a:r>
                      <a:r>
                        <a:rPr lang="zh-CN" altLang="en-US" sz="2400" u="sng" kern="10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 </a:t>
                      </a:r>
                      <a:r>
                        <a:rPr lang="en-US" altLang="zh-CN" sz="2400" kern="10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__________</a:t>
                      </a:r>
                      <a:endParaRPr lang="zh-CN" sz="2400" kern="10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84819">
                <a:tc vMerge="1">
                  <a:txBody>
                    <a:bodyPr/>
                    <a:lstStyle/>
                    <a:p>
                      <a:endParaRPr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ct val="0"/>
                        </a:spcAft>
                      </a:pPr>
                      <a:r>
                        <a:rPr lang="zh-CN" sz="2400" kern="1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动能与弹性势能的转化</a:t>
                      </a:r>
                      <a:r>
                        <a:rPr lang="en-US" sz="2400" kern="1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(</a:t>
                      </a:r>
                      <a:r>
                        <a:rPr lang="zh-CN" sz="2400" kern="1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质量不变</a:t>
                      </a:r>
                      <a:r>
                        <a:rPr lang="en-US" sz="2400" kern="1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):</a:t>
                      </a:r>
                      <a:endParaRPr lang="zh-CN" sz="2400" kern="10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  <a:p>
                      <a:pPr>
                        <a:lnSpc>
                          <a:spcPct val="100000"/>
                        </a:lnSpc>
                        <a:spcAft>
                          <a:spcPct val="0"/>
                        </a:spcAft>
                      </a:pPr>
                      <a:r>
                        <a:rPr lang="zh-CN" sz="2400" kern="1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动能</a:t>
                      </a:r>
                      <a:r>
                        <a:rPr lang="en-US" sz="2400" kern="1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→</a:t>
                      </a:r>
                      <a:r>
                        <a:rPr lang="zh-CN" sz="2400" kern="1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弹性势能</a:t>
                      </a:r>
                      <a:r>
                        <a:rPr lang="en-US" sz="2400" kern="1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;</a:t>
                      </a:r>
                      <a:r>
                        <a:rPr lang="zh-CN" sz="2400" kern="1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速度减小</a:t>
                      </a:r>
                      <a:r>
                        <a:rPr lang="en-US" sz="2400" kern="1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2400" kern="1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形变</a:t>
                      </a:r>
                      <a:r>
                        <a:rPr lang="zh-CN" sz="2400" kern="10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量</a:t>
                      </a:r>
                      <a:r>
                        <a:rPr lang="en-US" altLang="zh-CN" sz="2400" kern="10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__________</a:t>
                      </a:r>
                      <a:endParaRPr lang="zh-CN" sz="2400" kern="10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  <a:p>
                      <a:pPr>
                        <a:lnSpc>
                          <a:spcPct val="100000"/>
                        </a:lnSpc>
                        <a:spcAft>
                          <a:spcPct val="0"/>
                        </a:spcAft>
                      </a:pPr>
                      <a:r>
                        <a:rPr lang="zh-CN" sz="2400" kern="1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弹性势能</a:t>
                      </a:r>
                      <a:r>
                        <a:rPr lang="en-US" sz="2400" kern="1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→</a:t>
                      </a:r>
                      <a:r>
                        <a:rPr lang="zh-CN" sz="2400" kern="1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动能</a:t>
                      </a:r>
                      <a:r>
                        <a:rPr lang="en-US" sz="2400" kern="1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;</a:t>
                      </a:r>
                      <a:r>
                        <a:rPr lang="zh-CN" sz="2400" kern="1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速度增大</a:t>
                      </a:r>
                      <a:r>
                        <a:rPr lang="en-US" sz="2400" kern="1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2400" kern="1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形变</a:t>
                      </a:r>
                      <a:r>
                        <a:rPr lang="zh-CN" sz="2400" kern="10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量</a:t>
                      </a:r>
                      <a:r>
                        <a:rPr lang="en-US" altLang="zh-CN" sz="2400" kern="10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__________</a:t>
                      </a:r>
                      <a:endParaRPr lang="zh-CN" sz="2400" kern="10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13184">
                <a:tc vMerge="1">
                  <a:txBody>
                    <a:bodyPr/>
                    <a:lstStyle/>
                    <a:p>
                      <a:endParaRPr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sz="2400" kern="1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机械能守恒定律</a:t>
                      </a:r>
                      <a:r>
                        <a:rPr lang="en-US" sz="2400" kern="1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:</a:t>
                      </a:r>
                      <a:r>
                        <a:rPr lang="zh-CN" sz="2400" kern="1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如果只有动能和势能的相互转化</a:t>
                      </a:r>
                      <a:r>
                        <a:rPr lang="en-US" sz="2400" kern="1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2400" kern="1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机械能的总和</a:t>
                      </a:r>
                      <a:r>
                        <a:rPr lang="zh-CN" sz="2400" kern="10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保持</a:t>
                      </a:r>
                      <a:r>
                        <a:rPr lang="en-US" altLang="zh-CN" sz="2400" kern="10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/>
                        </a:rPr>
                        <a:t>__________</a:t>
                      </a:r>
                      <a:endParaRPr lang="zh-CN" sz="2400" kern="10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4" name="TextBox 43"/>
          <p:cNvSpPr txBox="1"/>
          <p:nvPr/>
        </p:nvSpPr>
        <p:spPr>
          <a:xfrm>
            <a:off x="2072903" y="5587104"/>
            <a:ext cx="19991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smtClean="0">
                <a:solidFill>
                  <a:srgbClr val="FF0000"/>
                </a:solidFill>
                <a:ea typeface="宋体" panose="02010600030101010101" pitchFamily="2" charset="-122"/>
              </a:rPr>
              <a:t>不变</a:t>
            </a:r>
            <a:endParaRPr lang="zh-CN" altLang="en-US" sz="240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6872644" y="4132506"/>
            <a:ext cx="19991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smtClean="0">
                <a:solidFill>
                  <a:srgbClr val="FF0000"/>
                </a:solidFill>
                <a:ea typeface="宋体" panose="02010600030101010101" pitchFamily="2" charset="-122"/>
              </a:rPr>
              <a:t>减小</a:t>
            </a:r>
            <a:endParaRPr lang="zh-CN" altLang="en-US" sz="240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6820649" y="3698316"/>
            <a:ext cx="19991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smtClean="0">
                <a:solidFill>
                  <a:srgbClr val="FF0000"/>
                </a:solidFill>
                <a:ea typeface="宋体" panose="02010600030101010101" pitchFamily="2" charset="-122"/>
              </a:rPr>
              <a:t>增大</a:t>
            </a:r>
            <a:endParaRPr lang="zh-CN" altLang="en-US" sz="240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6431507" y="2514787"/>
            <a:ext cx="19991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smtClean="0">
                <a:solidFill>
                  <a:srgbClr val="FF0000"/>
                </a:solidFill>
                <a:ea typeface="宋体" panose="02010600030101010101" pitchFamily="2" charset="-122"/>
              </a:rPr>
              <a:t>降低</a:t>
            </a:r>
            <a:endParaRPr lang="zh-CN" altLang="en-US" sz="240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6609083" y="2097481"/>
            <a:ext cx="19991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smtClean="0">
                <a:solidFill>
                  <a:srgbClr val="FF0000"/>
                </a:solidFill>
                <a:ea typeface="宋体" panose="02010600030101010101" pitchFamily="2" charset="-122"/>
              </a:rPr>
              <a:t>升高</a:t>
            </a:r>
            <a:endParaRPr lang="zh-CN" altLang="en-US" sz="240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6643036" y="1255097"/>
            <a:ext cx="19991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smtClean="0">
                <a:solidFill>
                  <a:srgbClr val="FF0000"/>
                </a:solidFill>
                <a:ea typeface="宋体" panose="02010600030101010101" pitchFamily="2" charset="-122"/>
              </a:rPr>
              <a:t>机械</a:t>
            </a:r>
            <a:endParaRPr lang="zh-CN" altLang="en-US" sz="240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/>
      <p:bldP spid="45" grpId="0"/>
      <p:bldP spid="48" grpId="0"/>
      <p:bldP spid="50" grpId="0"/>
      <p:bldP spid="51" grpId="0"/>
      <p:bldP spid="52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OS" val="Unix 3.10 unknown"/>
  <p:tag name="AS_RELEASE_DATE" val="2020.11.30"/>
  <p:tag name="AS_TITLE" val="Aspose.Slides for Java"/>
  <p:tag name="AS_VERSION" val="20.11"/>
  <p:tag name="KSO_WM_DOC_GUID" val="{7c98234e-252d-4894-86df-c67ef64b4968}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24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TEM_CNT" val="1"/>
  <p:tag name="KSO_WM_SLIDE_MODEL_TYPE" val="timeline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5047eb7f-c2b7-43e3-a69f-c5e187c7f581}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2c6246fa-0ae4-44b9-94d9-7ad67739090e}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37b0a06f-7b15-46a9-af2b-e8edf72f6ef6}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47647e78-bec9-4556-b95a-ae6fa8e24b3c}"/>
</p:tagLst>
</file>

<file path=ppt/theme/theme1.xml><?xml version="1.0" encoding="utf-8"?>
<a:theme xmlns:a="http://schemas.openxmlformats.org/drawingml/2006/main" name="Office 主题">
  <a:themeElements>
    <a:clrScheme name="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lnDef>
      <a:spPr>
        <a:ln w="63500">
          <a:solidFill>
            <a:schemeClr val="accent2">
              <a:lumMod val="60000"/>
              <a:lumOff val="40000"/>
            </a:schemeClr>
          </a:solidFill>
          <a:prstDash val="lgDashDot"/>
          <a:tailEnd type="arrow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defRPr lang="zh-CN" altLang="en-US"/>
        </a:defPPr>
      </a:lstStyle>
    </a:txDef>
  </a:objectDefaults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2092</Words>
  <Application>Microsoft Office PowerPoint</Application>
  <PresentationFormat>自定义</PresentationFormat>
  <Paragraphs>152</Paragraphs>
  <Slides>21</Slides>
  <Notes>2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3" baseType="lpstr">
      <vt:lpstr>Office 主题</vt:lpstr>
      <vt:lpstr>Microsoft Word 文档</vt:lpstr>
      <vt:lpstr>第十一章 功和机械能 章末复习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学科网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第十一章 功和机械能 章末复习</dc:title>
  <dc:creator>rbm.xkw.com</dc:creator>
  <cp:lastModifiedBy>User</cp:lastModifiedBy>
  <cp:revision>2</cp:revision>
  <cp:lastPrinted>2021-05-13T14:52:13Z</cp:lastPrinted>
  <dcterms:created xsi:type="dcterms:W3CDTF">2021-05-13T14:52:13Z</dcterms:created>
  <dcterms:modified xsi:type="dcterms:W3CDTF">2021-06-13T00:21:41Z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